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328" r:id="rId5"/>
    <p:sldId id="352" r:id="rId6"/>
    <p:sldId id="326" r:id="rId7"/>
    <p:sldId id="385" r:id="rId8"/>
    <p:sldId id="354" r:id="rId9"/>
    <p:sldId id="337" r:id="rId10"/>
    <p:sldId id="353" r:id="rId11"/>
    <p:sldId id="372" r:id="rId12"/>
    <p:sldId id="374" r:id="rId13"/>
    <p:sldId id="376" r:id="rId14"/>
    <p:sldId id="377" r:id="rId15"/>
    <p:sldId id="343" r:id="rId16"/>
    <p:sldId id="340" r:id="rId17"/>
    <p:sldId id="339" r:id="rId18"/>
    <p:sldId id="341" r:id="rId19"/>
    <p:sldId id="369" r:id="rId20"/>
    <p:sldId id="344" r:id="rId21"/>
    <p:sldId id="345" r:id="rId22"/>
  </p:sldIdLst>
  <p:sldSz cx="12192000" cy="6858000"/>
  <p:notesSz cx="7103745" cy="10234295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CF2CF"/>
    <a:srgbClr val="195333"/>
    <a:srgbClr val="C55A11"/>
    <a:srgbClr val="FFFFFF"/>
    <a:srgbClr val="548235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2.xml"/><Relationship Id="rId27" Type="http://schemas.openxmlformats.org/officeDocument/2006/relationships/customXml" Target="../customXml/item1.xml"/><Relationship Id="rId26" Type="http://schemas.openxmlformats.org/officeDocument/2006/relationships/customXmlProps" Target="../customXml/itemProps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5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9.jpeg"/><Relationship Id="rId7" Type="http://schemas.openxmlformats.org/officeDocument/2006/relationships/image" Target="../media/image18.jpeg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.sv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568569"/>
          </a:xfrm>
          <a:prstGeom prst="rect">
            <a:avLst/>
          </a:prstGeom>
          <a:solidFill>
            <a:srgbClr val="195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" y="30422"/>
            <a:ext cx="478431" cy="4784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0" t="-1" b="5031"/>
          <a:stretch>
            <a:fillRect/>
          </a:stretch>
        </p:blipFill>
        <p:spPr>
          <a:xfrm>
            <a:off x="615923" y="1555"/>
            <a:ext cx="1400064" cy="53616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7370" y="2116455"/>
            <a:ext cx="11080750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en-US" altLang="zh-CN" sz="3200" b="1">
                <a:solidFill>
                  <a:schemeClr val="tx1"/>
                </a:solidFill>
                <a:uFillTx/>
                <a:latin typeface="Times New Roman Bold" panose="02020603050405020304" charset="0"/>
                <a:cs typeface="Times New Roman Bold" panose="02020603050405020304" charset="0"/>
              </a:rPr>
              <a:t>EpiGNN: Exploring Spatial Transmission with Graph Neural Network for Regional Epidemic Forecasting.</a:t>
            </a:r>
            <a:endParaRPr lang="en-US" altLang="zh-CN" sz="3200" b="1">
              <a:solidFill>
                <a:schemeClr val="tx1"/>
              </a:solidFill>
              <a:uFillTx/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i="1">
                <a:solidFill>
                  <a:schemeClr val="tx1"/>
                </a:solidFill>
                <a:uFillTx/>
                <a:latin typeface="Times New Roman Italic" panose="02020603050405020304" charset="0"/>
                <a:cs typeface="Times New Roman Italic" panose="02020603050405020304" charset="0"/>
              </a:rPr>
              <a:t>The European Conference on Machine Learning and Principles and Practice of Knowledge Discovery in Databases</a:t>
            </a:r>
            <a:endParaRPr lang="en-US" altLang="zh-CN" i="1">
              <a:solidFill>
                <a:schemeClr val="tx1"/>
              </a:solidFill>
              <a:uFillTx/>
              <a:latin typeface="Times New Roman Italic" panose="02020603050405020304" charset="0"/>
              <a:cs typeface="Times New Roman Italic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5950" y="4091940"/>
            <a:ext cx="68687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Feng Xie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, Zhong Zhang, Liang Li, Bin Zhou*, Yusong Tan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National University of Defense Technology, Hunan, China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Department of Computer Science and Technology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xiefeng@nudt.edu.cn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058535" y="5568315"/>
            <a:ext cx="5569585" cy="803910"/>
            <a:chOff x="9541" y="8769"/>
            <a:chExt cx="8771" cy="1266"/>
          </a:xfrm>
        </p:grpSpPr>
        <p:pic>
          <p:nvPicPr>
            <p:cNvPr id="3" name="图片 2" descr="R-C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1" y="8769"/>
              <a:ext cx="1258" cy="1258"/>
            </a:xfrm>
            <a:prstGeom prst="rect">
              <a:avLst/>
            </a:prstGeom>
          </p:spPr>
        </p:pic>
        <p:pic>
          <p:nvPicPr>
            <p:cNvPr id="6" name="图片 5" descr="截屏2022-09-21 下午12.15.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33" y="8791"/>
              <a:ext cx="2695" cy="1244"/>
            </a:xfrm>
            <a:prstGeom prst="rect">
              <a:avLst/>
            </a:prstGeom>
          </p:spPr>
        </p:pic>
        <p:pic>
          <p:nvPicPr>
            <p:cNvPr id="7" name="图片 6" descr="截屏2022-09-21 下午12.17.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882" y="8769"/>
              <a:ext cx="4430" cy="1199"/>
            </a:xfrm>
            <a:prstGeom prst="rect">
              <a:avLst/>
            </a:prstGeom>
          </p:spPr>
        </p:pic>
      </p:grpSp>
    </p:spTree>
  </p:cSld>
  <p:clrMapOvr>
    <a:masterClrMapping/>
  </p:clrMapOvr>
  <p:transition advTm="2759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568569"/>
          </a:xfrm>
          <a:prstGeom prst="rect">
            <a:avLst/>
          </a:prstGeom>
          <a:solidFill>
            <a:srgbClr val="195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" y="30422"/>
            <a:ext cx="478431" cy="4784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0" t="-1" b="5031"/>
          <a:stretch>
            <a:fillRect/>
          </a:stretch>
        </p:blipFill>
        <p:spPr>
          <a:xfrm>
            <a:off x="615923" y="1555"/>
            <a:ext cx="1400064" cy="53616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5950" y="807720"/>
            <a:ext cx="396875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Methodology</a:t>
            </a:r>
            <a:endParaRPr lang="en-US" altLang="zh-CN" sz="2000" b="1"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r>
              <a:rPr lang="en-US" altLang="zh-CN" b="1">
                <a:solidFill>
                  <a:schemeClr val="bg2">
                    <a:lumMod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Transmission Risk Encoding Module</a:t>
            </a:r>
            <a:endParaRPr lang="en-US" altLang="zh-CN" b="1">
              <a:solidFill>
                <a:schemeClr val="bg2">
                  <a:lumMod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5950" y="1590675"/>
            <a:ext cx="730504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90204" pitchFamily="34" charset="0"/>
              <a:buNone/>
            </a:pPr>
            <a:r>
              <a:rPr lang="en-US" altLang="zh-CN" sz="1600" b="1">
                <a:solidFill>
                  <a:srgbClr val="548235"/>
                </a:solidFill>
                <a:latin typeface="Times New Roman Bold" panose="02020603050405020304" charset="0"/>
                <a:cs typeface="Times New Roman Bold" panose="02020603050405020304" charset="0"/>
              </a:rPr>
              <a:t>Local Transmission Risk (LTR) Encoding</a:t>
            </a:r>
            <a:endParaRPr lang="en-US" altLang="zh-CN" sz="1600" b="1">
              <a:solidFill>
                <a:schemeClr val="tx1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The proximity between regions will lead to a rapid increase in the mobility of internal elements between regions (e.g., human mobility), which will exacerbate local transmission risk. 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 descr="截屏2022-08-18 下午3.01.25"/>
          <p:cNvPicPr>
            <a:picLocks noChangeAspect="1"/>
          </p:cNvPicPr>
          <p:nvPr/>
        </p:nvPicPr>
        <p:blipFill>
          <a:blip r:embed="rId3"/>
          <a:srcRect l="2367" t="2549" r="3013" b="12415"/>
          <a:stretch>
            <a:fillRect/>
          </a:stretch>
        </p:blipFill>
        <p:spPr>
          <a:xfrm>
            <a:off x="546735" y="3500120"/>
            <a:ext cx="7193915" cy="313753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2224405" y="3416300"/>
            <a:ext cx="2604770" cy="3137535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截屏2022-08-18 下午3.08.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940" y="2766060"/>
            <a:ext cx="1882140" cy="4775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20355" y="3216275"/>
            <a:ext cx="40906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90204" pitchFamily="34" charset="0"/>
              <a:buNone/>
            </a:pPr>
            <a:r>
              <a:rPr lang="en-US" altLang="zh-CN" sz="1600" b="1">
                <a:solidFill>
                  <a:srgbClr val="C55A11"/>
                </a:solidFill>
                <a:latin typeface="Times New Roman Bold" panose="02020603050405020304" charset="0"/>
                <a:cs typeface="Times New Roman Bold" panose="02020603050405020304" charset="0"/>
              </a:rPr>
              <a:t>Global Transmission Risk (GTR) Encoding </a:t>
            </a:r>
            <a:endParaRPr lang="en-US" altLang="zh-CN" sz="1600" b="1">
              <a:solidFill>
                <a:srgbClr val="C55A11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Due to the complicated social connections, there are also potential correlations between disjoint regions.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7" descr="截屏2022-08-18 下午3.10.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445" y="4565015"/>
            <a:ext cx="2396490" cy="2072640"/>
          </a:xfrm>
          <a:prstGeom prst="rect">
            <a:avLst/>
          </a:prstGeom>
        </p:spPr>
      </p:pic>
      <p:pic>
        <p:nvPicPr>
          <p:cNvPr id="12" name="图片 11" descr="截屏2022-08-18 下午2.43.51"/>
          <p:cNvPicPr>
            <a:picLocks noChangeAspect="1"/>
          </p:cNvPicPr>
          <p:nvPr/>
        </p:nvPicPr>
        <p:blipFill>
          <a:blip r:embed="rId6"/>
          <a:srcRect l="5944" r="6791" b="24788"/>
          <a:stretch>
            <a:fillRect/>
          </a:stretch>
        </p:blipFill>
        <p:spPr>
          <a:xfrm>
            <a:off x="7855585" y="1430655"/>
            <a:ext cx="4220845" cy="1482090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9130030" y="1313815"/>
            <a:ext cx="1600835" cy="1715770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标注 16"/>
          <p:cNvSpPr/>
          <p:nvPr/>
        </p:nvSpPr>
        <p:spPr>
          <a:xfrm>
            <a:off x="4053840" y="2613660"/>
            <a:ext cx="1400175" cy="198120"/>
          </a:xfrm>
          <a:prstGeom prst="wedgeRectCallout">
            <a:avLst>
              <a:gd name="adj1" fmla="val -28775"/>
              <a:gd name="adj2" fmla="val 86734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20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the degree of region </a:t>
            </a:r>
            <a:r>
              <a:rPr lang="en-US" altLang="zh-CN" sz="1200" i="1">
                <a:solidFill>
                  <a:schemeClr val="tx1"/>
                </a:solidFill>
                <a:latin typeface="Times New Roman Italic" panose="02020603050405020304" charset="0"/>
                <a:cs typeface="Times New Roman Italic" panose="02020603050405020304" charset="0"/>
              </a:rPr>
              <a:t>i</a:t>
            </a:r>
            <a:endParaRPr lang="en-US" altLang="zh-CN" sz="1200" i="1">
              <a:solidFill>
                <a:schemeClr val="tx1"/>
              </a:solidFill>
              <a:latin typeface="Times New Roman Italic" panose="02020603050405020304" charset="0"/>
              <a:cs typeface="Times New Roman Italic" panose="02020603050405020304" charset="0"/>
            </a:endParaRPr>
          </a:p>
        </p:txBody>
      </p:sp>
      <p:sp>
        <p:nvSpPr>
          <p:cNvPr id="18" name="左大括号 17"/>
          <p:cNvSpPr/>
          <p:nvPr/>
        </p:nvSpPr>
        <p:spPr>
          <a:xfrm>
            <a:off x="8646160" y="4671060"/>
            <a:ext cx="75565" cy="906145"/>
          </a:xfrm>
          <a:prstGeom prst="leftBrace">
            <a:avLst>
              <a:gd name="adj1" fmla="val 80672"/>
              <a:gd name="adj2" fmla="val 50000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 rot="16200000">
            <a:off x="8103870" y="4986655"/>
            <a:ext cx="71755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Times New Roman Regular" panose="02020603050405020304" charset="0"/>
                <a:cs typeface="Times New Roman Regular" panose="02020603050405020304" charset="0"/>
              </a:rPr>
              <a:t>attention</a:t>
            </a:r>
            <a:endParaRPr lang="en-US" altLang="zh-CN" sz="12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p:transition advTm="1140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29 0.000279 L 0.119375 0.000279 " pathEditMode="relative" rAng="0" ptsTypes="">
                                      <p:cBhvr>
                                        <p:cTn id="1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/>
      <p:bldP spid="17" grpId="0" animBg="1"/>
      <p:bldP spid="7" grpId="0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568569"/>
          </a:xfrm>
          <a:prstGeom prst="rect">
            <a:avLst/>
          </a:prstGeom>
          <a:solidFill>
            <a:srgbClr val="195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" y="30422"/>
            <a:ext cx="478431" cy="4784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0" t="-1" b="5031"/>
          <a:stretch>
            <a:fillRect/>
          </a:stretch>
        </p:blipFill>
        <p:spPr>
          <a:xfrm>
            <a:off x="615923" y="1555"/>
            <a:ext cx="1400064" cy="53616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5950" y="807720"/>
            <a:ext cx="396875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Methodology</a:t>
            </a:r>
            <a:endParaRPr lang="en-US" altLang="zh-CN" sz="2000" b="1"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r>
              <a:rPr lang="en-US" altLang="zh-CN" b="1">
                <a:solidFill>
                  <a:schemeClr val="bg2">
                    <a:lumMod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Region-Aware Graph Learner</a:t>
            </a:r>
            <a:endParaRPr lang="en-US" altLang="zh-CN" b="1">
              <a:solidFill>
                <a:schemeClr val="bg2">
                  <a:lumMod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pic>
        <p:nvPicPr>
          <p:cNvPr id="11" name="图片 10" descr="截屏2022-08-18 下午3.18.44"/>
          <p:cNvPicPr>
            <a:picLocks noChangeAspect="1"/>
          </p:cNvPicPr>
          <p:nvPr/>
        </p:nvPicPr>
        <p:blipFill>
          <a:blip r:embed="rId3"/>
          <a:srcRect r="1851"/>
          <a:stretch>
            <a:fillRect/>
          </a:stretch>
        </p:blipFill>
        <p:spPr>
          <a:xfrm>
            <a:off x="547370" y="3470275"/>
            <a:ext cx="7105015" cy="28314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15950" y="1877695"/>
            <a:ext cx="68199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W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e design a </a:t>
            </a:r>
            <a:r>
              <a:rPr lang="zh-CN" altLang="en-US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Region-Aware Graph Learner (RAGL)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, which considers both temporal and spatial information to generate a region correlation graph, where nodes correspond to regions, and edge weights correspond to the correlations between regions.</a:t>
            </a:r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734935" y="1581785"/>
            <a:ext cx="4084955" cy="1284605"/>
          </a:xfrm>
          <a:prstGeom prst="round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887970" y="1667510"/>
            <a:ext cx="26162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Times New Roman Bold" panose="02020603050405020304" charset="0"/>
                <a:cs typeface="Times New Roman Bold" panose="02020603050405020304" charset="0"/>
              </a:rPr>
              <a:t>Temporal Correlation</a:t>
            </a:r>
            <a:endParaRPr lang="en-US" altLang="zh-CN" sz="16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736205" y="3319780"/>
            <a:ext cx="4083685" cy="1284605"/>
          </a:xfrm>
          <a:prstGeom prst="round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887970" y="3426460"/>
            <a:ext cx="26162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Times New Roman Bold" panose="02020603050405020304" charset="0"/>
                <a:cs typeface="Times New Roman Bold" panose="02020603050405020304" charset="0"/>
              </a:rPr>
              <a:t>Spatial Correlation</a:t>
            </a:r>
            <a:endParaRPr lang="en-US" altLang="zh-CN" sz="16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734935" y="5057775"/>
            <a:ext cx="4084955" cy="1284605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887970" y="5185410"/>
            <a:ext cx="26162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Times New Roman Bold" panose="02020603050405020304" charset="0"/>
                <a:cs typeface="Times New Roman Bold" panose="02020603050405020304" charset="0"/>
              </a:rPr>
              <a:t>External resources</a:t>
            </a:r>
            <a:endParaRPr lang="en-US" altLang="zh-CN" sz="16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23" name="十字形 22"/>
          <p:cNvSpPr/>
          <p:nvPr/>
        </p:nvSpPr>
        <p:spPr>
          <a:xfrm>
            <a:off x="9603740" y="2928620"/>
            <a:ext cx="347345" cy="328930"/>
          </a:xfrm>
          <a:prstGeom prst="plus">
            <a:avLst>
              <a:gd name="adj" fmla="val 3889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十字形 23"/>
          <p:cNvSpPr/>
          <p:nvPr/>
        </p:nvSpPr>
        <p:spPr>
          <a:xfrm>
            <a:off x="9603740" y="4666615"/>
            <a:ext cx="347345" cy="328930"/>
          </a:xfrm>
          <a:prstGeom prst="plus">
            <a:avLst>
              <a:gd name="adj" fmla="val 3889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5" name="图片 24" descr="截屏2022-08-18 下午10.13.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365" y="2059305"/>
            <a:ext cx="3807460" cy="700405"/>
          </a:xfrm>
          <a:prstGeom prst="rect">
            <a:avLst/>
          </a:prstGeom>
        </p:spPr>
      </p:pic>
      <p:pic>
        <p:nvPicPr>
          <p:cNvPr id="26" name="图片 25" descr="截屏2022-08-18 下午10.14.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3170" y="3783330"/>
            <a:ext cx="1850390" cy="748030"/>
          </a:xfrm>
          <a:prstGeom prst="rect">
            <a:avLst/>
          </a:prstGeom>
        </p:spPr>
      </p:pic>
      <p:pic>
        <p:nvPicPr>
          <p:cNvPr id="27" name="图片 26" descr="截屏2022-08-18 下午10.14.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255" y="5617845"/>
            <a:ext cx="1757680" cy="5835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88945" y="6301740"/>
            <a:ext cx="235585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200">
                <a:latin typeface="Times New Roman Regular" panose="02020603050405020304" charset="0"/>
                <a:cs typeface="Times New Roman Regular" panose="02020603050405020304" charset="0"/>
              </a:rPr>
              <a:t>Fig. The input and output of RAGL</a:t>
            </a:r>
            <a:endParaRPr lang="en-US" altLang="zh-CN" sz="12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6" name="线形标注 2 5"/>
          <p:cNvSpPr/>
          <p:nvPr/>
        </p:nvSpPr>
        <p:spPr>
          <a:xfrm rot="10800000">
            <a:off x="7983855" y="4023360"/>
            <a:ext cx="914400" cy="194310"/>
          </a:xfrm>
          <a:prstGeom prst="borderCallout2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7996555" y="4025265"/>
            <a:ext cx="889000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1200">
                <a:latin typeface="Times New Roman Regular" panose="02020603050405020304" charset="0"/>
                <a:cs typeface="Times New Roman Regular" panose="02020603050405020304" charset="0"/>
              </a:rPr>
              <a:t>As a gate </a:t>
            </a:r>
            <a:endParaRPr lang="en-US" altLang="zh-CN" sz="12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p:transition advTm="480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18" grpId="0"/>
      <p:bldP spid="6" grpId="0" animBg="1"/>
      <p:bldP spid="7" grpId="0"/>
      <p:bldP spid="20" grpId="0" animBg="1"/>
      <p:bldP spid="21" grpId="0"/>
      <p:bldP spid="15" grpId="1" animBg="1"/>
      <p:bldP spid="16" grpId="1"/>
      <p:bldP spid="17" grpId="1" animBg="1"/>
      <p:bldP spid="18" grpId="1"/>
      <p:bldP spid="20" grpId="1" animBg="1"/>
      <p:bldP spid="21" grpId="1"/>
      <p:bldP spid="23" grpId="0" animBg="1"/>
      <p:bldP spid="24" grpId="0" animBg="1"/>
      <p:bldP spid="6" grpId="1" animBg="1"/>
      <p:bldP spid="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568569"/>
          </a:xfrm>
          <a:prstGeom prst="rect">
            <a:avLst/>
          </a:prstGeom>
          <a:solidFill>
            <a:srgbClr val="195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" y="30422"/>
            <a:ext cx="478431" cy="4784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0" t="-1" b="5031"/>
          <a:stretch>
            <a:fillRect/>
          </a:stretch>
        </p:blipFill>
        <p:spPr>
          <a:xfrm>
            <a:off x="615923" y="1555"/>
            <a:ext cx="1400064" cy="53616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5950" y="807720"/>
            <a:ext cx="5412105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Methodology</a:t>
            </a:r>
            <a:endParaRPr lang="en-US" altLang="zh-CN" sz="2000" b="1"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r>
              <a:rPr lang="en-US" altLang="zh-CN" b="1">
                <a:solidFill>
                  <a:schemeClr val="bg2">
                    <a:lumMod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Graph Convolution Network and Final Prediction </a:t>
            </a:r>
            <a:endParaRPr lang="en-US" altLang="zh-CN" b="1">
              <a:solidFill>
                <a:schemeClr val="bg2">
                  <a:lumMod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pic>
        <p:nvPicPr>
          <p:cNvPr id="2" name="图片 1" descr="截屏2022-08-18 下午3.01.25"/>
          <p:cNvPicPr>
            <a:picLocks noChangeAspect="1"/>
          </p:cNvPicPr>
          <p:nvPr/>
        </p:nvPicPr>
        <p:blipFill>
          <a:blip r:embed="rId3"/>
          <a:srcRect t="2549" b="12415"/>
          <a:stretch>
            <a:fillRect/>
          </a:stretch>
        </p:blipFill>
        <p:spPr>
          <a:xfrm>
            <a:off x="615950" y="3441065"/>
            <a:ext cx="7860665" cy="324358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6503670" y="3441065"/>
            <a:ext cx="1731010" cy="3243580"/>
          </a:xfrm>
          <a:prstGeom prst="roundRect">
            <a:avLst>
              <a:gd name="adj" fmla="val 0"/>
            </a:avLst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15950" y="2378710"/>
            <a:ext cx="114509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buFont typeface="Arial" panose="020B0604020202090204" pitchFamily="34" charset="0"/>
              <a:buChar char="•"/>
            </a:pPr>
            <a:r>
              <a:rPr lang="en-US" altLang="zh-CN" sz="1600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Linear Part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  Some works have incorporated a linear part to deal with the sensitivity to input and purely nonlinear modeling [7,8].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90204" pitchFamily="34" charset="0"/>
              <a:buChar char="•"/>
            </a:pPr>
            <a:r>
              <a:rPr lang="en-US" altLang="zh-CN" sz="1600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Nonlinear Part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 Neural networks are dedicated to handling the nonlinear characteristics of raw time series.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just">
              <a:buFont typeface="Arial" panose="020B0604020202090204" pitchFamily="34" charset="0"/>
              <a:buNone/>
            </a:pP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The final prediction of EpiGNN is obtained by summing the nonlinear part and the linear part got by an </a:t>
            </a:r>
            <a:r>
              <a:rPr lang="en-US" altLang="zh-CN" sz="1600" b="1">
                <a:solidFill>
                  <a:srgbClr val="7030A0"/>
                </a:solidFill>
                <a:latin typeface="Times New Roman Bold" panose="02020603050405020304" charset="0"/>
                <a:cs typeface="Times New Roman Bold" panose="02020603050405020304" charset="0"/>
              </a:rPr>
              <a:t>AutoRegressive component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5950" y="1501140"/>
            <a:ext cx="110096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In this work, we apply GCN 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[6]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 to investigate the epidemic propagation among different regions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. 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We apply the following </a:t>
            </a:r>
            <a:r>
              <a:rPr lang="en-US" altLang="zh-CN" b="1">
                <a:solidFill>
                  <a:schemeClr val="tx1"/>
                </a:solidFill>
                <a:highlight>
                  <a:srgbClr val="FFFF00"/>
                </a:highlight>
                <a:latin typeface="Times New Roman Bold" panose="02020603050405020304" charset="0"/>
                <a:cs typeface="Times New Roman Bold" panose="02020603050405020304" charset="0"/>
              </a:rPr>
              <a:t>yellow box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 to update node representations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8635365" y="3441065"/>
            <a:ext cx="3266440" cy="1284605"/>
          </a:xfrm>
          <a:prstGeom prst="round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788400" y="3526790"/>
            <a:ext cx="26162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Times New Roman Bold" panose="02020603050405020304" charset="0"/>
                <a:cs typeface="Times New Roman Bold" panose="02020603050405020304" charset="0"/>
              </a:rPr>
              <a:t>GCN</a:t>
            </a:r>
            <a:endParaRPr lang="en-US" altLang="zh-CN" sz="16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17" name="图片 16" descr="截屏2022-08-18 下午10.15.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5120" y="3863975"/>
            <a:ext cx="2105025" cy="370205"/>
          </a:xfrm>
          <a:prstGeom prst="rect">
            <a:avLst/>
          </a:prstGeom>
        </p:spPr>
      </p:pic>
      <p:pic>
        <p:nvPicPr>
          <p:cNvPr id="18" name="图片 17" descr="截屏2022-08-18 下午10.15.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850" y="4279265"/>
            <a:ext cx="2616200" cy="324485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8634095" y="4958080"/>
            <a:ext cx="3266440" cy="1727200"/>
          </a:xfrm>
          <a:prstGeom prst="roundRect">
            <a:avLst/>
          </a:prstGeom>
          <a:noFill/>
          <a:ln w="19050">
            <a:solidFill>
              <a:srgbClr val="7030A0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787130" y="5043805"/>
            <a:ext cx="26162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Times New Roman Bold" panose="02020603050405020304" charset="0"/>
                <a:cs typeface="Times New Roman Bold" panose="02020603050405020304" charset="0"/>
              </a:rPr>
              <a:t>Final prediction</a:t>
            </a:r>
            <a:endParaRPr lang="en-US" altLang="zh-CN" sz="16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24" name="图片 23" descr="截屏2022-08-18 下午10.16.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3655" y="5354320"/>
            <a:ext cx="2686685" cy="648335"/>
          </a:xfrm>
          <a:prstGeom prst="rect">
            <a:avLst/>
          </a:prstGeom>
        </p:spPr>
      </p:pic>
      <p:pic>
        <p:nvPicPr>
          <p:cNvPr id="25" name="图片 24" descr="截屏2022-08-18 下午10.16.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3665" y="5979795"/>
            <a:ext cx="2528570" cy="318770"/>
          </a:xfrm>
          <a:prstGeom prst="rect">
            <a:avLst/>
          </a:prstGeom>
        </p:spPr>
      </p:pic>
      <p:pic>
        <p:nvPicPr>
          <p:cNvPr id="26" name="图片 25" descr="截屏2022-08-18 下午10.17.0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6324600"/>
            <a:ext cx="1905000" cy="330200"/>
          </a:xfrm>
          <a:prstGeom prst="rect">
            <a:avLst/>
          </a:prstGeom>
        </p:spPr>
      </p:pic>
      <p:pic>
        <p:nvPicPr>
          <p:cNvPr id="146" name="图片 145" descr="截屏2022-09-21 下午4.24.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20145" y="5045710"/>
            <a:ext cx="462915" cy="411480"/>
          </a:xfrm>
          <a:prstGeom prst="rect">
            <a:avLst/>
          </a:prstGeom>
        </p:spPr>
      </p:pic>
    </p:spTree>
  </p:cSld>
  <p:clrMapOvr>
    <a:masterClrMapping/>
  </p:clrMapOvr>
  <p:transition advTm="354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 animBg="1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截屏2022-08-18 下午5.01.39"/>
          <p:cNvPicPr>
            <a:picLocks noChangeAspect="1"/>
          </p:cNvPicPr>
          <p:nvPr/>
        </p:nvPicPr>
        <p:blipFill>
          <a:blip r:embed="rId1"/>
          <a:srcRect r="2212"/>
          <a:stretch>
            <a:fillRect/>
          </a:stretch>
        </p:blipFill>
        <p:spPr>
          <a:xfrm>
            <a:off x="337185" y="4775835"/>
            <a:ext cx="6353175" cy="184975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118985" y="5165090"/>
            <a:ext cx="4817745" cy="975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600" b="1">
                <a:latin typeface="Times New Roman Bold" panose="02020603050405020304" charset="0"/>
                <a:cs typeface="Times New Roman Bold" panose="02020603050405020304" charset="0"/>
              </a:rPr>
              <a:t>RMSE</a:t>
            </a: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sz="1600" b="1">
                <a:latin typeface="Times New Roman Bold" panose="02020603050405020304" charset="0"/>
                <a:cs typeface="Times New Roman Bold" panose="02020603050405020304" charset="0"/>
              </a:rPr>
              <a:t>PCC</a:t>
            </a:r>
            <a:endParaRPr lang="en-US" altLang="zh-CN" sz="16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568569"/>
          </a:xfrm>
          <a:prstGeom prst="rect">
            <a:avLst/>
          </a:prstGeom>
          <a:solidFill>
            <a:srgbClr val="195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" y="30422"/>
            <a:ext cx="478431" cy="4784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0" t="-1" b="5031"/>
          <a:stretch>
            <a:fillRect/>
          </a:stretch>
        </p:blipFill>
        <p:spPr>
          <a:xfrm>
            <a:off x="615923" y="1555"/>
            <a:ext cx="1400064" cy="53616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5950" y="807720"/>
            <a:ext cx="3968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Experimental Settings</a:t>
            </a:r>
            <a:endParaRPr lang="en-US" altLang="zh-CN" b="1">
              <a:solidFill>
                <a:schemeClr val="bg2">
                  <a:lumMod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5950" y="1424305"/>
            <a:ext cx="1785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b="1">
                <a:solidFill>
                  <a:srgbClr val="195333"/>
                </a:solidFill>
                <a:latin typeface="Times New Roman Bold" panose="02020603050405020304" charset="0"/>
                <a:cs typeface="Times New Roman Bold" panose="02020603050405020304" charset="0"/>
              </a:rPr>
              <a:t>Datasets</a:t>
            </a:r>
            <a:endParaRPr lang="en-US" altLang="zh-CN" b="1">
              <a:solidFill>
                <a:srgbClr val="19533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5950" y="1932940"/>
            <a:ext cx="5405755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    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We prepare 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five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 real-world epidemic-related datasets as follows, and their data statistics are shown in Table 1.</a:t>
            </a:r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just"/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 algn="just">
              <a:buFont typeface="Arial" panose="020B0604020202090204" pitchFamily="34" charset="0"/>
              <a:buChar char="•"/>
            </a:pPr>
            <a:r>
              <a:rPr lang="en-US" altLang="zh-CN" sz="1600" b="1">
                <a:latin typeface="Times New Roman Bold" panose="02020603050405020304" charset="0"/>
                <a:cs typeface="Times New Roman Bold" panose="02020603050405020304" charset="0"/>
              </a:rPr>
              <a:t>Influenza </a:t>
            </a:r>
            <a:r>
              <a:rPr lang="en-US" altLang="zh-CN" sz="16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statistics datasets:</a:t>
            </a:r>
            <a:endParaRPr lang="en-US" altLang="zh-CN" sz="1600" b="1"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742950" lvl="1" indent="-285750" algn="just">
              <a:buFont typeface="Arial" panose="020B0604020202090204" pitchFamily="34" charset="0"/>
              <a:buChar char="•"/>
            </a:pP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Japan-Prefectures</a:t>
            </a:r>
            <a:endParaRPr lang="en-US" altLang="zh-CN" sz="1600" b="1">
              <a:solidFill>
                <a:schemeClr val="bg2">
                  <a:lumMod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742950" lvl="1" indent="-285750" algn="just">
              <a:buFont typeface="Arial" panose="020B0604020202090204" pitchFamily="34" charset="0"/>
              <a:buChar char="•"/>
            </a:pP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US-Regions</a:t>
            </a:r>
            <a:endParaRPr lang="en-US" altLang="zh-CN" sz="1600" b="1">
              <a:solidFill>
                <a:schemeClr val="bg2">
                  <a:lumMod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742950" lvl="1" indent="-285750" algn="just">
              <a:buFont typeface="Arial" panose="020B0604020202090204" pitchFamily="34" charset="0"/>
              <a:buChar char="•"/>
            </a:pP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US-States</a:t>
            </a:r>
            <a:endParaRPr lang="en-US" altLang="zh-CN" sz="1600" b="1">
              <a:solidFill>
                <a:schemeClr val="bg2">
                  <a:lumMod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285750" indent="-285750" algn="just">
              <a:buFont typeface="Arial" panose="020B0604020202090204" pitchFamily="34" charset="0"/>
              <a:buChar char="•"/>
            </a:pPr>
            <a:r>
              <a:rPr lang="en-US" altLang="zh-CN" sz="1600" b="1">
                <a:latin typeface="Times New Roman Bold" panose="02020603050405020304" charset="0"/>
                <a:cs typeface="Times New Roman Bold" panose="02020603050405020304" charset="0"/>
              </a:rPr>
              <a:t>COVID-19 statistics datasets:</a:t>
            </a:r>
            <a:endParaRPr lang="en-US" altLang="zh-CN" sz="1600" b="1"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742950" lvl="1" indent="-285750" algn="just">
              <a:buFont typeface="Arial" panose="020B0604020202090204" pitchFamily="34" charset="0"/>
              <a:buChar char="•"/>
            </a:pP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Australia-COVID</a:t>
            </a:r>
            <a:endParaRPr lang="en-US" altLang="zh-CN" sz="1600" b="1">
              <a:solidFill>
                <a:schemeClr val="bg2">
                  <a:lumMod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742950" lvl="1" indent="-285750" algn="just">
              <a:buFont typeface="Arial" panose="020B0604020202090204" pitchFamily="34" charset="0"/>
              <a:buChar char="•"/>
            </a:pPr>
            <a:r>
              <a:rPr lang="en-US" altLang="zh-CN" sz="1600" b="1">
                <a:solidFill>
                  <a:schemeClr val="bg2">
                    <a:lumMod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Spain-COVID</a:t>
            </a:r>
            <a:endParaRPr lang="en-US" altLang="zh-CN" sz="1600" b="1">
              <a:solidFill>
                <a:schemeClr val="bg2">
                  <a:lumMod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18985" y="1056005"/>
            <a:ext cx="1785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b="1">
                <a:solidFill>
                  <a:srgbClr val="195333"/>
                </a:solidFill>
                <a:latin typeface="Times New Roman Bold" panose="02020603050405020304" charset="0"/>
                <a:cs typeface="Times New Roman Bold" panose="02020603050405020304" charset="0"/>
              </a:rPr>
              <a:t>Baselines</a:t>
            </a:r>
            <a:endParaRPr lang="en-US" altLang="zh-CN" b="1">
              <a:solidFill>
                <a:srgbClr val="19533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18985" y="1605280"/>
            <a:ext cx="4817745" cy="261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    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We compared the proposed model with the following methods.</a:t>
            </a:r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Statistic models: </a:t>
            </a:r>
            <a:r>
              <a:rPr lang="en-US" altLang="zh-CN" sz="1600" b="1">
                <a:latin typeface="Times New Roman Bold" panose="02020603050405020304" charset="0"/>
                <a:cs typeface="Times New Roman Bold" panose="02020603050405020304" charset="0"/>
              </a:rPr>
              <a:t>HA, AR</a:t>
            </a: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.</a:t>
            </a: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Deep Learning-based models:</a:t>
            </a: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1600" b="1">
                <a:latin typeface="Times New Roman Bold" panose="02020603050405020304" charset="0"/>
                <a:cs typeface="Times New Roman Bold" panose="02020603050405020304" charset="0"/>
              </a:rPr>
              <a:t>LSTM</a:t>
            </a: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 [9]</a:t>
            </a: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1600" b="1">
                <a:latin typeface="Times New Roman Bold" panose="02020603050405020304" charset="0"/>
                <a:cs typeface="Times New Roman Bold" panose="02020603050405020304" charset="0"/>
              </a:rPr>
              <a:t>TPA-LSTM</a:t>
            </a: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 [ECMLPKDD2019] [8]</a:t>
            </a: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1600" b="1">
                <a:latin typeface="Times New Roman Bold" panose="02020603050405020304" charset="0"/>
                <a:cs typeface="Times New Roman Bold" panose="02020603050405020304" charset="0"/>
              </a:rPr>
              <a:t>ST-GCN</a:t>
            </a: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 [IJCAI18] [10]</a:t>
            </a: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1600" b="1">
                <a:latin typeface="Times New Roman Bold" panose="02020603050405020304" charset="0"/>
                <a:cs typeface="Times New Roman Bold" panose="02020603050405020304" charset="0"/>
              </a:rPr>
              <a:t>CNNRNN-Res</a:t>
            </a: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 [SIGIR2018] [11]</a:t>
            </a: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1600" b="1">
                <a:latin typeface="Times New Roman Bold" panose="02020603050405020304" charset="0"/>
                <a:cs typeface="Times New Roman Bold" panose="02020603050405020304" charset="0"/>
              </a:rPr>
              <a:t>SAIFlu-Net</a:t>
            </a: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 [JBHI2021] [12]</a:t>
            </a: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1600" b="1">
                <a:latin typeface="Times New Roman Bold" panose="02020603050405020304" charset="0"/>
                <a:cs typeface="Times New Roman Bold" panose="02020603050405020304" charset="0"/>
              </a:rPr>
              <a:t>Cola-GNN</a:t>
            </a: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 [CIKM2020] [4]</a:t>
            </a: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18985" y="4524375"/>
            <a:ext cx="1785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b="1">
                <a:solidFill>
                  <a:srgbClr val="195333"/>
                </a:solidFill>
                <a:latin typeface="Times New Roman Bold" panose="02020603050405020304" charset="0"/>
                <a:cs typeface="Times New Roman Bold" panose="02020603050405020304" charset="0"/>
              </a:rPr>
              <a:t>Metrics</a:t>
            </a:r>
            <a:endParaRPr lang="en-US" altLang="zh-CN" b="1">
              <a:solidFill>
                <a:srgbClr val="19533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15" name="334E55B0-647D-440b-865C-3EC943EB4CBC-3" descr="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865" y="5064125"/>
            <a:ext cx="1824355" cy="526415"/>
          </a:xfrm>
          <a:prstGeom prst="rect">
            <a:avLst/>
          </a:prstGeom>
        </p:spPr>
      </p:pic>
      <p:pic>
        <p:nvPicPr>
          <p:cNvPr id="16" name="334E55B0-647D-440b-865C-3EC943EB4CBC-4" descr="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865" y="5634355"/>
            <a:ext cx="2858135" cy="53594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824980" y="6263640"/>
            <a:ext cx="53670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sz="1400">
                <a:solidFill>
                  <a:srgbClr val="FF0000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For RMSE lower value is better, while for PCC higher value is better</a:t>
            </a:r>
            <a:endParaRPr lang="zh-CN" altLang="en-US" sz="1400">
              <a:solidFill>
                <a:srgbClr val="FF0000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5" name="右大括号 4"/>
          <p:cNvSpPr/>
          <p:nvPr/>
        </p:nvSpPr>
        <p:spPr>
          <a:xfrm>
            <a:off x="3261995" y="4067175"/>
            <a:ext cx="114300" cy="448310"/>
          </a:xfrm>
          <a:prstGeom prst="rightBrace">
            <a:avLst>
              <a:gd name="adj1" fmla="val 3666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500755" y="4128770"/>
            <a:ext cx="14617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Times New Roman Bold" panose="02020603050405020304" charset="0"/>
                <a:cs typeface="Times New Roman Bold" panose="02020603050405020304" charset="0"/>
              </a:rPr>
              <a:t>from JHU-CSSE</a:t>
            </a:r>
            <a:endParaRPr lang="en-US" altLang="zh-CN" sz="14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21" name="右大括号 20"/>
          <p:cNvSpPr/>
          <p:nvPr/>
        </p:nvSpPr>
        <p:spPr>
          <a:xfrm>
            <a:off x="3376295" y="3107690"/>
            <a:ext cx="114300" cy="623570"/>
          </a:xfrm>
          <a:prstGeom prst="rightBrace">
            <a:avLst>
              <a:gd name="adj1" fmla="val 3666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615055" y="3265805"/>
            <a:ext cx="14116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Times New Roman Bold" panose="02020603050405020304" charset="0"/>
                <a:cs typeface="Times New Roman Bold" panose="02020603050405020304" charset="0"/>
              </a:rPr>
              <a:t>from Cola-GNN</a:t>
            </a:r>
            <a:endParaRPr lang="en-US" altLang="zh-CN" sz="14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</p:cSld>
  <p:clrMapOvr>
    <a:masterClrMapping/>
  </p:clrMapOvr>
  <p:transition advTm="20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7" grpId="0"/>
      <p:bldP spid="14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截屏2022-08-18 下午5.04.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8145" y="1386205"/>
            <a:ext cx="6453505" cy="52197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568569"/>
          </a:xfrm>
          <a:prstGeom prst="rect">
            <a:avLst/>
          </a:prstGeom>
          <a:solidFill>
            <a:srgbClr val="195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" y="30422"/>
            <a:ext cx="478431" cy="4784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0" t="-1" b="5031"/>
          <a:stretch>
            <a:fillRect/>
          </a:stretch>
        </p:blipFill>
        <p:spPr>
          <a:xfrm>
            <a:off x="615923" y="1555"/>
            <a:ext cx="1400064" cy="53616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478145" y="6069330"/>
            <a:ext cx="6605270" cy="536575"/>
          </a:xfrm>
          <a:prstGeom prst="rect">
            <a:avLst/>
          </a:pr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950" y="807720"/>
            <a:ext cx="3968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Experimental Results</a:t>
            </a:r>
            <a:endParaRPr lang="en-US" altLang="zh-CN" b="1">
              <a:solidFill>
                <a:schemeClr val="bg2">
                  <a:lumMod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7040" y="1677035"/>
            <a:ext cx="50317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We evaluate our model in </a:t>
            </a: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short-term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 (horizon &lt; 10) and </a:t>
            </a: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long term (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horizon &gt;=10) settings.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just"/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just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Our method (EpiGNN) achieves the most stable and optimal performance on all datasets.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7" name="图片 6" descr="截屏2022-08-18 下午5.05.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" y="3365500"/>
            <a:ext cx="5031105" cy="324040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15950" y="6069330"/>
            <a:ext cx="4756150" cy="537210"/>
          </a:xfrm>
          <a:prstGeom prst="rect">
            <a:avLst/>
          </a:pr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60705" y="4710430"/>
            <a:ext cx="4813300" cy="35623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五角星 11"/>
          <p:cNvSpPr/>
          <p:nvPr/>
        </p:nvSpPr>
        <p:spPr>
          <a:xfrm>
            <a:off x="11800840" y="5713095"/>
            <a:ext cx="282575" cy="25971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五角星 2"/>
          <p:cNvSpPr/>
          <p:nvPr/>
        </p:nvSpPr>
        <p:spPr>
          <a:xfrm>
            <a:off x="11800840" y="5285740"/>
            <a:ext cx="282575" cy="25971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advTm="41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2" grpId="0" animBg="1"/>
      <p:bldP spid="3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568569"/>
          </a:xfrm>
          <a:prstGeom prst="rect">
            <a:avLst/>
          </a:prstGeom>
          <a:solidFill>
            <a:srgbClr val="195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" y="30422"/>
            <a:ext cx="478431" cy="4784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0" t="-1" b="5031"/>
          <a:stretch>
            <a:fillRect/>
          </a:stretch>
        </p:blipFill>
        <p:spPr>
          <a:xfrm>
            <a:off x="615923" y="1555"/>
            <a:ext cx="1400064" cy="53616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5950" y="807720"/>
            <a:ext cx="3968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Experimental Results</a:t>
            </a:r>
            <a:endParaRPr lang="en-US" altLang="zh-CN" b="1">
              <a:solidFill>
                <a:schemeClr val="bg2">
                  <a:lumMod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pic>
        <p:nvPicPr>
          <p:cNvPr id="3" name="图片 2" descr="截屏2022-08-18 下午5.06.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215" y="2035175"/>
            <a:ext cx="6494780" cy="40112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5950" y="1800225"/>
            <a:ext cx="491426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i="1">
                <a:latin typeface="Times New Roman Bold Italic" panose="02020603050405020304" charset="0"/>
                <a:cs typeface="Times New Roman Bold Italic" panose="02020603050405020304" charset="0"/>
              </a:rPr>
              <a:t>- ablation study</a:t>
            </a:r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latin typeface="Times New Roman Bold" panose="02020603050405020304" charset="0"/>
                <a:cs typeface="Times New Roman Bold" panose="02020603050405020304" charset="0"/>
              </a:rPr>
              <a:t>w/oLTR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 stands for EpiGNN without local transmission risk encoding.</a:t>
            </a:r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latin typeface="Times New Roman Bold" panose="02020603050405020304" charset="0"/>
                <a:cs typeface="Times New Roman Bold" panose="02020603050405020304" charset="0"/>
              </a:rPr>
              <a:t>w/oGTR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 represents EpiGNN without global transmission risk encoding.</a:t>
            </a:r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latin typeface="Times New Roman Bold" panose="02020603050405020304" charset="0"/>
                <a:cs typeface="Times New Roman Bold" panose="02020603050405020304" charset="0"/>
              </a:rPr>
              <a:t>w/oRAGL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 indicates EpiGNN using self-attention [13] to capture dependencies between regions instead of Region-Aware Graph Learner (i.e., applying                                              ).</a:t>
            </a:r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We quantitatively show that the complete EpiGNN can yield the most stable and optimal performance compared to other incomplete models.</a:t>
            </a:r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6" name="图片 5" descr="截屏2022-08-20 上午9.18.00"/>
          <p:cNvPicPr>
            <a:picLocks noChangeAspect="1"/>
          </p:cNvPicPr>
          <p:nvPr/>
        </p:nvPicPr>
        <p:blipFill>
          <a:blip r:embed="rId4"/>
          <a:srcRect t="8021"/>
          <a:stretch>
            <a:fillRect/>
          </a:stretch>
        </p:blipFill>
        <p:spPr>
          <a:xfrm>
            <a:off x="2291080" y="4379595"/>
            <a:ext cx="2543175" cy="218440"/>
          </a:xfrm>
          <a:prstGeom prst="rect">
            <a:avLst/>
          </a:prstGeom>
        </p:spPr>
      </p:pic>
    </p:spTree>
  </p:cSld>
  <p:clrMapOvr>
    <a:masterClrMapping/>
  </p:clrMapOvr>
  <p:transition advTm="203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568569"/>
          </a:xfrm>
          <a:prstGeom prst="rect">
            <a:avLst/>
          </a:prstGeom>
          <a:solidFill>
            <a:srgbClr val="195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" y="30422"/>
            <a:ext cx="478431" cy="4784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0" t="-1" b="5031"/>
          <a:stretch>
            <a:fillRect/>
          </a:stretch>
        </p:blipFill>
        <p:spPr>
          <a:xfrm>
            <a:off x="615923" y="1555"/>
            <a:ext cx="1400064" cy="536164"/>
          </a:xfrm>
          <a:prstGeom prst="rect">
            <a:avLst/>
          </a:prstGeom>
        </p:spPr>
      </p:pic>
      <p:pic>
        <p:nvPicPr>
          <p:cNvPr id="18" name="图片 17" descr="截屏2022-08-18 下午5.07.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980" y="1450340"/>
            <a:ext cx="5488305" cy="1873250"/>
          </a:xfrm>
          <a:prstGeom prst="rect">
            <a:avLst/>
          </a:prstGeom>
        </p:spPr>
      </p:pic>
      <p:pic>
        <p:nvPicPr>
          <p:cNvPr id="19" name="图片 18" descr="截屏2022-08-18 下午5.07.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615" y="3310255"/>
            <a:ext cx="5487670" cy="338391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15950" y="807720"/>
            <a:ext cx="3968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Experimental Results</a:t>
            </a:r>
            <a:endParaRPr lang="en-US" altLang="zh-CN" b="1">
              <a:solidFill>
                <a:schemeClr val="bg2">
                  <a:lumMod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7370" y="4464050"/>
            <a:ext cx="602361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T</a:t>
            </a:r>
            <a:r>
              <a:rPr lang="zh-CN" altLang="en-US" sz="1600">
                <a:latin typeface="Times New Roman Regular" panose="02020603050405020304" charset="0"/>
                <a:cs typeface="Times New Roman Regular" panose="02020603050405020304" charset="0"/>
              </a:rPr>
              <a:t>he predicted curve of EpiGNN and LSTM in Fig. 6</a:t>
            </a: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:</a:t>
            </a:r>
            <a:endParaRPr lang="zh-CN" altLang="en-US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just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W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e observe that EpiGNN fits the ground truth better, and some trends of fluctuation are also predicted better (e.g., WY/DE/VT), while LSTM yields quite inaccurate predictions in some states.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7370" y="1725930"/>
            <a:ext cx="602361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sz="1600">
                <a:latin typeface="Times New Roman Regular" panose="02020603050405020304" charset="0"/>
                <a:cs typeface="Times New Roman Regular" panose="02020603050405020304" charset="0"/>
              </a:rPr>
              <a:t>We visualize an example with window=(2016/46th-2017/13th) and horizon=5 (week) in US-States dataset</a:t>
            </a: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.</a:t>
            </a:r>
            <a:endParaRPr lang="zh-CN" altLang="en-US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 algn="just"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Texas does not have dependencies with all states. Nevertheless, Texas has relatively significant dependencies with its adjacent regions and also has relationships with some non-adjacent regions.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638925" y="3425825"/>
            <a:ext cx="5387975" cy="95059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标注 5"/>
          <p:cNvSpPr/>
          <p:nvPr/>
        </p:nvSpPr>
        <p:spPr>
          <a:xfrm>
            <a:off x="5433060" y="3299460"/>
            <a:ext cx="1137920" cy="258445"/>
          </a:xfrm>
          <a:prstGeom prst="wedgeRoundRectCallout">
            <a:avLst>
              <a:gd name="adj1" fmla="val 47433"/>
              <a:gd name="adj2" fmla="val 78746"/>
              <a:gd name="adj3" fmla="val 16667"/>
            </a:avLst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p>
            <a:pPr algn="ctr"/>
            <a:r>
              <a:rPr lang="en-US" altLang="zh-CN" sz="100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TX's adjacent states</a:t>
            </a:r>
            <a:endParaRPr lang="en-US" altLang="zh-CN" sz="1000">
              <a:solidFill>
                <a:schemeClr val="tx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p:transition advTm="913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7760335" y="1536065"/>
            <a:ext cx="3683635" cy="4393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截屏2022-08-18 下午5.08.08"/>
          <p:cNvPicPr>
            <a:picLocks noChangeAspect="1"/>
          </p:cNvPicPr>
          <p:nvPr/>
        </p:nvPicPr>
        <p:blipFill>
          <a:blip r:embed="rId1"/>
          <a:srcRect l="1192"/>
          <a:stretch>
            <a:fillRect/>
          </a:stretch>
        </p:blipFill>
        <p:spPr>
          <a:xfrm>
            <a:off x="7759700" y="1536065"/>
            <a:ext cx="3684270" cy="4394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568569"/>
          </a:xfrm>
          <a:prstGeom prst="rect">
            <a:avLst/>
          </a:prstGeom>
          <a:solidFill>
            <a:srgbClr val="195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" y="30422"/>
            <a:ext cx="478431" cy="4784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0" t="-1" b="5031"/>
          <a:stretch>
            <a:fillRect/>
          </a:stretch>
        </p:blipFill>
        <p:spPr>
          <a:xfrm>
            <a:off x="615923" y="1555"/>
            <a:ext cx="1400064" cy="53616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5950" y="807720"/>
            <a:ext cx="3968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Conclusions</a:t>
            </a:r>
            <a:endParaRPr lang="en-US" altLang="zh-CN" b="1">
              <a:solidFill>
                <a:schemeClr val="bg2">
                  <a:lumMod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5950" y="2087245"/>
            <a:ext cx="6744970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In this paper, we develop EpiGNN, a novel model for epidemic prediction. In this model, we design a transmission risk encoding module to characterize local and global spatial effects of each region.</a:t>
            </a: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Meanwhile, we propose a Region-Aware Graph Learner that takes transmission risk, geographical dependencies, and temporal information into account to better explore spatial-temporal dependencies.</a:t>
            </a: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Experimental results show the effectiveness and efficiency of our method on five epidemic-related datasets.</a:t>
            </a: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As for future work, we will devote to better predict by considering the time decay effects of spatial transmission.</a:t>
            </a: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p:transition advTm="485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568569"/>
          </a:xfrm>
          <a:prstGeom prst="rect">
            <a:avLst/>
          </a:prstGeom>
          <a:solidFill>
            <a:srgbClr val="195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" y="30422"/>
            <a:ext cx="478431" cy="4784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0" t="-1" b="5031"/>
          <a:stretch>
            <a:fillRect/>
          </a:stretch>
        </p:blipFill>
        <p:spPr>
          <a:xfrm>
            <a:off x="615923" y="1555"/>
            <a:ext cx="1400064" cy="53616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5950" y="807720"/>
            <a:ext cx="3968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References</a:t>
            </a:r>
            <a:endParaRPr lang="en-US" altLang="zh-CN" b="1">
              <a:solidFill>
                <a:schemeClr val="bg2">
                  <a:lumMod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5950" y="1206500"/>
            <a:ext cx="1135126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lnSpc>
                <a:spcPct val="100000"/>
              </a:lnSpc>
              <a:buFont typeface="+mj-lt"/>
              <a:buNone/>
            </a:pP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[1] https://www.who.int/en/news-room/fact-sheets/detail/influenza-(seasonal)</a:t>
            </a: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indent="0" algn="just">
              <a:lnSpc>
                <a:spcPct val="100000"/>
              </a:lnSpc>
              <a:buFont typeface="+mj-lt"/>
              <a:buNone/>
            </a:pP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[2] https://covid19.who.int/</a:t>
            </a: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indent="0" algn="just">
              <a:lnSpc>
                <a:spcPct val="100000"/>
              </a:lnSpc>
              <a:buFont typeface="+mj-lt"/>
              <a:buNone/>
            </a:pP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[3] Han, X., Xu, Y., Fan, L., Huang, Y., Xu, M., Gao, S.: Quantifying covid-19 im_x0002_portation risk in a dynamic network of domestic cities and international countries. Proceedings of the National Academy of Sciences (2021)</a:t>
            </a:r>
            <a:endParaRPr lang="zh-CN" altLang="en-US" sz="160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indent="0" algn="just">
              <a:lnSpc>
                <a:spcPct val="100000"/>
              </a:lnSpc>
              <a:buFont typeface="+mj-lt"/>
              <a:buNone/>
            </a:pPr>
            <a:r>
              <a:rPr lang="zh-CN" altLang="en-US" sz="1600">
                <a:latin typeface="Times New Roman Regular" panose="02020603050405020304" charset="0"/>
                <a:cs typeface="Times New Roman Regular" panose="02020603050405020304" charset="0"/>
              </a:rPr>
              <a:t>[</a:t>
            </a: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4</a:t>
            </a:r>
            <a:r>
              <a:rPr lang="zh-CN" altLang="en-US" sz="1600">
                <a:latin typeface="Times New Roman Regular" panose="02020603050405020304" charset="0"/>
                <a:cs typeface="Times New Roman Regular" panose="02020603050405020304" charset="0"/>
              </a:rPr>
              <a:t>] Songgaojun Deng, Shusen Wang, Huzefa Rangwala, Lijing Wang, and Yue Ning. 2020. Cola-gnn: Cross-location attention based graph neural networks for long_x0002_term ili prediction. In Proc. of CIKM.</a:t>
            </a:r>
            <a:endParaRPr lang="zh-CN" altLang="en-US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indent="0" algn="just">
              <a:lnSpc>
                <a:spcPct val="100000"/>
              </a:lnSpc>
              <a:buFont typeface="+mj-lt"/>
              <a:buNone/>
            </a:pP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[5] </a:t>
            </a:r>
            <a:r>
              <a:rPr lang="zh-CN" altLang="en-US" sz="1600">
                <a:latin typeface="Times New Roman Regular" panose="02020603050405020304" charset="0"/>
                <a:cs typeface="Times New Roman Regular" panose="02020603050405020304" charset="0"/>
              </a:rPr>
              <a:t>Wu, Z., Pan, S., Long, G., Jiang, J., Zhang, C.: Graph wavenet for deep spatial_x0002_temporal graph modeling. arXiv preprint arXiv:1906.00121 (2019)</a:t>
            </a:r>
            <a:endParaRPr lang="zh-CN" altLang="en-US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indent="0" algn="just">
              <a:lnSpc>
                <a:spcPct val="100000"/>
              </a:lnSpc>
              <a:buFont typeface="+mj-lt"/>
              <a:buNone/>
            </a:pP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[6] Kipf, T.N., Welling, M.: Semi-supervised classification with graph convolutional </a:t>
            </a:r>
            <a:r>
              <a:rPr lang="zh-CN" altLang="en-US" sz="1600">
                <a:latin typeface="Times New Roman Regular" panose="02020603050405020304" charset="0"/>
                <a:cs typeface="Times New Roman Regular" panose="02020603050405020304" charset="0"/>
              </a:rPr>
              <a:t>networks. arXiv preprint arXiv:1609.02907 (2016)</a:t>
            </a:r>
            <a:endParaRPr lang="zh-CN" altLang="en-US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indent="0" algn="just">
              <a:lnSpc>
                <a:spcPct val="100000"/>
              </a:lnSpc>
              <a:buFont typeface="+mj-lt"/>
              <a:buNone/>
            </a:pP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[7] </a:t>
            </a:r>
            <a:r>
              <a:rPr lang="zh-CN" altLang="en-US" sz="16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Guokun Lai, Wei-Cheng Chang, Yiming Yang, and Hanxiao Liu. 2018. Modeling long-and short-term temporal patterns with deep neural networks. In Proc. of SIGIR.</a:t>
            </a:r>
            <a:endParaRPr lang="zh-CN" altLang="en-US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indent="0" algn="just">
              <a:lnSpc>
                <a:spcPct val="100000"/>
              </a:lnSpc>
              <a:buFont typeface="+mj-lt"/>
              <a:buNone/>
            </a:pP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[8] </a:t>
            </a:r>
            <a:r>
              <a:rPr lang="zh-CN" altLang="en-US" sz="16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Shun-Yao Shih, Fan-Keng Sun, and Hung-yi Lee. 2019. Temporal pattern attention for multivariate time series forecasting. Machine Learning (2019).</a:t>
            </a:r>
            <a:endParaRPr lang="zh-CN" altLang="en-US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indent="0" algn="just">
              <a:lnSpc>
                <a:spcPct val="100000"/>
              </a:lnSpc>
              <a:buFont typeface="+mj-lt"/>
              <a:buNone/>
            </a:pP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[9] </a:t>
            </a:r>
            <a:r>
              <a:rPr lang="zh-CN" altLang="en-US" sz="16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Sepp Hochreiter and Jürgen Schmidhuber. 1997. Long short-term memory. Neural computation (1997).</a:t>
            </a:r>
            <a:endParaRPr lang="zh-CN" altLang="en-US" sz="160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indent="0" algn="just">
              <a:lnSpc>
                <a:spcPct val="100000"/>
              </a:lnSpc>
              <a:buFont typeface="+mj-lt"/>
              <a:buNone/>
            </a:pP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[10] </a:t>
            </a:r>
            <a:r>
              <a:rPr lang="zh-CN" altLang="en-US" sz="16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Yu, B., Yin, H., Zhu, Z.: Spatio-temporal graph convolutional networks: A deep learning framework for traffic forecasting. arXiv preprint arXiv:1709.04875 (2017)</a:t>
            </a:r>
            <a:endParaRPr lang="zh-CN" altLang="en-US" sz="160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indent="0" algn="just">
              <a:lnSpc>
                <a:spcPct val="100000"/>
              </a:lnSpc>
              <a:buFont typeface="+mj-lt"/>
              <a:buNone/>
            </a:pPr>
            <a:r>
              <a:rPr lang="zh-CN" altLang="en-US" sz="16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[</a:t>
            </a: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11</a:t>
            </a:r>
            <a:r>
              <a:rPr lang="zh-CN" altLang="en-US" sz="16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] Yuexin Wu, Yiming Yang, Hiroshi Nishiura, and Masaya Saitoh. 2018. Deep learning for epidemiological predictions. In Proc. of SIGIR.</a:t>
            </a:r>
            <a:endParaRPr lang="zh-CN" altLang="en-US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indent="0" algn="just">
              <a:lnSpc>
                <a:spcPct val="100000"/>
              </a:lnSpc>
              <a:buFont typeface="+mj-lt"/>
              <a:buNone/>
            </a:pP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[12] </a:t>
            </a:r>
            <a:r>
              <a:rPr lang="zh-CN" altLang="en-US" sz="16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Seungwon Jung, Jaeuk Moon, Sungwoo Park, and Eenjun Hwang. 2021. Self</a:t>
            </a: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-</a:t>
            </a:r>
            <a:r>
              <a:rPr lang="zh-CN" altLang="en-US" sz="16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attention-based Deep Learning Network for Regional Influenza Forecasting. IEEE Journal of Biomedical and Health Informatics (2021).</a:t>
            </a:r>
            <a:endParaRPr lang="zh-CN" altLang="en-US" sz="160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indent="0" algn="just">
              <a:lnSpc>
                <a:spcPct val="100000"/>
              </a:lnSpc>
              <a:buFont typeface="+mj-lt"/>
              <a:buNone/>
            </a:pP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[13] Vaswani, A., Shazeer, N., Parmar, N., Uszkoreit, J., Jones, L., Gomez, A.N., Kaiser, L., Polosukhin, I.: Attention is all you need. Proc. of NeurIPS (2017)</a:t>
            </a: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p:transition advTm="792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568569"/>
          </a:xfrm>
          <a:prstGeom prst="rect">
            <a:avLst/>
          </a:prstGeom>
          <a:solidFill>
            <a:srgbClr val="195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" y="30422"/>
            <a:ext cx="478431" cy="4784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0" t="-1" b="5031"/>
          <a:stretch>
            <a:fillRect/>
          </a:stretch>
        </p:blipFill>
        <p:spPr>
          <a:xfrm>
            <a:off x="615923" y="1555"/>
            <a:ext cx="1400064" cy="53616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32635" y="3284220"/>
            <a:ext cx="8127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chemeClr val="bg2">
                    <a:lumMod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For more information, please refer to our paper and source codes:</a:t>
            </a:r>
            <a:endParaRPr lang="en-US" altLang="zh-CN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98495" y="2425700"/>
            <a:ext cx="5794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latin typeface="Times New Roman Bold" panose="02020603050405020304" charset="0"/>
                <a:cs typeface="Times New Roman Bold" panose="02020603050405020304" charset="0"/>
              </a:rPr>
              <a:t>Thanks for your attention!</a:t>
            </a:r>
            <a:endParaRPr lang="en-US" altLang="zh-CN" sz="36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46885" y="6397625"/>
            <a:ext cx="8564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ACKNOWLEDGMENTS</a:t>
            </a: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This work is supported by the Key R&amp;D Program of Guangdong</a:t>
            </a: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Province No.2019B010136003 and the National Natural Science</a:t>
            </a: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Foundation of China No. 62172428, 61732004, 61732022.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06345" y="3865880"/>
            <a:ext cx="71805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olidFill>
                  <a:schemeClr val="bg2">
                    <a:lumMod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paper:</a:t>
            </a:r>
            <a:r>
              <a:rPr lang="en-US" altLang="zh-CN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https://2022.ecmlpkdd.org/wp-content/uploads/2022/09/sub_829.pdf</a:t>
            </a:r>
            <a:endParaRPr lang="en-US" altLang="zh-CN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chemeClr val="bg2">
                    <a:lumMod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source codes: </a:t>
            </a:r>
            <a:r>
              <a:rPr lang="en-US" altLang="zh-CN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https://github.com/Xiefeng69/EpiGNN</a:t>
            </a:r>
            <a:endParaRPr lang="en-US" altLang="zh-CN">
              <a:solidFill>
                <a:schemeClr val="bg2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chemeClr val="bg2">
                    <a:lumMod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homepage</a:t>
            </a:r>
            <a:r>
              <a:rPr lang="en-US" altLang="zh-CN">
                <a:solidFill>
                  <a:schemeClr val="bg2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 https://xiefeng69.github.io/</a:t>
            </a:r>
            <a:endParaRPr lang="zh-CN" altLang="en-US"/>
          </a:p>
        </p:txBody>
      </p:sp>
    </p:spTree>
  </p:cSld>
  <p:clrMapOvr>
    <a:masterClrMapping/>
  </p:clrMapOvr>
  <p:transition advTm="492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568569"/>
          </a:xfrm>
          <a:prstGeom prst="rect">
            <a:avLst/>
          </a:prstGeom>
          <a:solidFill>
            <a:srgbClr val="195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" y="30422"/>
            <a:ext cx="478431" cy="4784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0" t="-1" b="5031"/>
          <a:stretch>
            <a:fillRect/>
          </a:stretch>
        </p:blipFill>
        <p:spPr>
          <a:xfrm>
            <a:off x="615923" y="1555"/>
            <a:ext cx="1400064" cy="53616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50925" y="1528445"/>
            <a:ext cx="102927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en-US" altLang="zh-CN" sz="3200" b="1">
                <a:solidFill>
                  <a:schemeClr val="tx1"/>
                </a:solidFill>
                <a:uFillTx/>
                <a:latin typeface="Times New Roman Bold" panose="02020603050405020304" charset="0"/>
                <a:cs typeface="Times New Roman Bold" panose="02020603050405020304" charset="0"/>
              </a:rPr>
              <a:t>Outline</a:t>
            </a:r>
            <a:endParaRPr lang="en-US" altLang="zh-CN" sz="3200" b="1">
              <a:solidFill>
                <a:schemeClr val="tx1"/>
              </a:solidFill>
              <a:uFillTx/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0925" y="2670810"/>
            <a:ext cx="6868795" cy="2489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30000"/>
              </a:lnSpc>
              <a:buFont typeface="Arial" panose="020B0604020202090204" pitchFamily="34" charset="0"/>
              <a:buAutoNum type="arabicPeriod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Background &amp; Motivations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90204" pitchFamily="34" charset="0"/>
              <a:buAutoNum type="arabicPeriod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Problem Formulation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90204" pitchFamily="34" charset="0"/>
              <a:buAutoNum type="arabicPeriod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Methodology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90204" pitchFamily="34" charset="0"/>
              <a:buAutoNum type="arabicPeriod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Experiements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90204" pitchFamily="34" charset="0"/>
              <a:buAutoNum type="arabicPeriod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Future Work and Conclusions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50925" y="2172970"/>
            <a:ext cx="5902325" cy="75565"/>
          </a:xfrm>
          <a:prstGeom prst="rect">
            <a:avLst/>
          </a:prstGeom>
          <a:solidFill>
            <a:srgbClr val="195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advTm="2885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568569"/>
          </a:xfrm>
          <a:prstGeom prst="rect">
            <a:avLst/>
          </a:prstGeom>
          <a:solidFill>
            <a:srgbClr val="195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" y="30422"/>
            <a:ext cx="478431" cy="4784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0" t="-1" b="5031"/>
          <a:stretch>
            <a:fillRect/>
          </a:stretch>
        </p:blipFill>
        <p:spPr>
          <a:xfrm>
            <a:off x="615923" y="1555"/>
            <a:ext cx="1400064" cy="5361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5950" y="4980305"/>
            <a:ext cx="10586720" cy="1308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120000"/>
              </a:lnSpc>
              <a:buFont typeface="Wingdings" panose="05000000000000000000" charset="0"/>
              <a:buChar char=""/>
            </a:pPr>
            <a:r>
              <a:rPr lang="en-US" altLang="zh-CN" b="1">
                <a:solidFill>
                  <a:srgbClr val="195333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Accurate </a:t>
            </a:r>
            <a:r>
              <a:rPr lang="zh-CN" altLang="en-US" b="1">
                <a:solidFill>
                  <a:srgbClr val="195333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Epidemiological Forecasting</a:t>
            </a:r>
            <a:r>
              <a:rPr lang="en-US" altLang="zh-CN" b="1">
                <a:solidFill>
                  <a:srgbClr val="195333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:</a:t>
            </a:r>
            <a:endParaRPr lang="zh-CN" altLang="en-US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marL="742950" lvl="1" indent="-2857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provides opportunities for </a:t>
            </a:r>
            <a:r>
              <a:rPr lang="zh-CN" altLang="en-US" sz="16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driving </a:t>
            </a:r>
            <a:r>
              <a:rPr lang="zh-CN" altLang="en-US" sz="16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administrative decision-making</a:t>
            </a: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and</a:t>
            </a: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，</a:t>
            </a:r>
            <a:endParaRPr lang="zh-CN" altLang="en-US" sz="1600" b="1"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pPr marL="742950" lvl="1" indent="-2857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timely </a:t>
            </a:r>
            <a:r>
              <a:rPr lang="zh-CN" altLang="en-US" sz="16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allocating healthcare resources</a:t>
            </a: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.</a:t>
            </a:r>
            <a:endParaRPr lang="zh-CN" altLang="en-US" sz="160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marL="742950" lvl="1" indent="-2857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helps with</a:t>
            </a:r>
            <a:r>
              <a:rPr lang="zh-CN" altLang="en-US" sz="16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</a:t>
            </a:r>
            <a:r>
              <a:rPr lang="zh-CN" altLang="en-US" sz="16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drug research </a:t>
            </a:r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(i.e., vaccines)</a:t>
            </a:r>
            <a:r>
              <a:rPr lang="zh-CN" altLang="en-US" sz="16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</a:t>
            </a: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which leads to reduce financial burdens and deaths.</a:t>
            </a:r>
            <a:endParaRPr lang="zh-CN" altLang="en-US" sz="160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5950" y="3244215"/>
            <a:ext cx="11075035" cy="1443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10000"/>
              </a:lnSpc>
            </a:pPr>
            <a:r>
              <a:rPr lang="en-US" altLang="zh-CN" sz="1600" b="1">
                <a:solidFill>
                  <a:srgbClr val="195333"/>
                </a:solidFill>
                <a:latin typeface="Times New Roman Bold" panose="02020603050405020304" charset="0"/>
                <a:cs typeface="Times New Roman Bold" panose="02020603050405020304" charset="0"/>
              </a:rPr>
              <a:t>Epidemics spread through human-to-human interaction and circulate worldwide, seriously endangering public health.</a:t>
            </a: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l">
              <a:lnSpc>
                <a:spcPct val="110000"/>
              </a:lnSpc>
            </a:pP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 algn="l">
              <a:lnSpc>
                <a:spcPct val="110000"/>
              </a:lnSpc>
              <a:buFont typeface="Arial" panose="020B0604020202090204" pitchFamily="34" charset="0"/>
              <a:buChar char="•"/>
            </a:pPr>
            <a:r>
              <a:rPr lang="en-US" altLang="zh-CN" sz="1600" b="1">
                <a:latin typeface="Times New Roman Bold" panose="02020603050405020304" charset="0"/>
                <a:cs typeface="Times New Roman Bold" panose="02020603050405020304" charset="0"/>
              </a:rPr>
              <a:t>Seasonal influenza</a:t>
            </a: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: The World Health Organization (WHO) estimates that seasonal influenza annually causes approximately 3-5 million severe cases and 290,000-650,000 deaths [1].</a:t>
            </a: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 algn="l">
              <a:lnSpc>
                <a:spcPct val="110000"/>
              </a:lnSpc>
              <a:buFont typeface="Arial" panose="020B0604020202090204" pitchFamily="34" charset="0"/>
              <a:buChar char="•"/>
            </a:pPr>
            <a:r>
              <a:rPr lang="en-US" altLang="zh-CN" sz="1600" b="1">
                <a:latin typeface="Times New Roman Bold" panose="02020603050405020304" charset="0"/>
                <a:cs typeface="Times New Roman Bold" panose="02020603050405020304" charset="0"/>
              </a:rPr>
              <a:t>Other epidemics</a:t>
            </a:r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: In recent years, the COVID-19 has spread to more than 200 countries and territories around the world [2].</a:t>
            </a:r>
            <a:endParaRPr lang="en-US" altLang="zh-CN" sz="16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5950" y="807720"/>
            <a:ext cx="3164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 Bold" panose="02020603050405020304" charset="0"/>
                <a:cs typeface="Times New Roman Bold" panose="02020603050405020304" charset="0"/>
              </a:rPr>
              <a:t>Background &amp; Motivations</a:t>
            </a:r>
            <a:endParaRPr lang="en-US" altLang="zh-CN" sz="20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3" name="图片 2" descr="截屏2022-06-06 上午11.27.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1781175"/>
            <a:ext cx="812165" cy="6800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1040" y="2506980"/>
            <a:ext cx="6426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latin typeface="Times New Roman Bold" panose="02020603050405020304" charset="0"/>
                <a:cs typeface="Times New Roman Bold" panose="02020603050405020304" charset="0"/>
              </a:rPr>
              <a:t>virus</a:t>
            </a:r>
            <a:endParaRPr lang="en-US" altLang="zh-CN" sz="14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1428115" y="2085975"/>
            <a:ext cx="410210" cy="121285"/>
          </a:xfrm>
          <a:prstGeom prst="rightArrow">
            <a:avLst/>
          </a:prstGeom>
          <a:solidFill>
            <a:srgbClr val="195333"/>
          </a:solidFill>
          <a:ln>
            <a:solidFill>
              <a:srgbClr val="195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15" name="图片 14" descr="截屏2022-06-06 上午11.29.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285" y="1735455"/>
            <a:ext cx="426085" cy="771525"/>
          </a:xfrm>
          <a:prstGeom prst="rect">
            <a:avLst/>
          </a:prstGeom>
        </p:spPr>
      </p:pic>
      <p:sp>
        <p:nvSpPr>
          <p:cNvPr id="16" name="左右箭头 15"/>
          <p:cNvSpPr/>
          <p:nvPr/>
        </p:nvSpPr>
        <p:spPr>
          <a:xfrm>
            <a:off x="2430145" y="2076450"/>
            <a:ext cx="503555" cy="140335"/>
          </a:xfrm>
          <a:prstGeom prst="leftRightArrow">
            <a:avLst/>
          </a:prstGeom>
          <a:solidFill>
            <a:srgbClr val="195333"/>
          </a:solidFill>
          <a:ln>
            <a:solidFill>
              <a:srgbClr val="195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28115" y="2506980"/>
            <a:ext cx="28257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latin typeface="Times New Roman Bold" panose="02020603050405020304" charset="0"/>
                <a:cs typeface="Times New Roman Bold" panose="02020603050405020304" charset="0"/>
              </a:rPr>
              <a:t>human-to-human interaction</a:t>
            </a:r>
            <a:endParaRPr lang="en-US" altLang="zh-CN" sz="14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 rot="0">
            <a:off x="4972685" y="1844040"/>
            <a:ext cx="1555750" cy="367665"/>
            <a:chOff x="8843" y="4659"/>
            <a:chExt cx="1646" cy="281"/>
          </a:xfrm>
        </p:grpSpPr>
        <p:cxnSp>
          <p:nvCxnSpPr>
            <p:cNvPr id="30" name="直接箭头连接符 29"/>
            <p:cNvCxnSpPr/>
            <p:nvPr/>
          </p:nvCxnSpPr>
          <p:spPr>
            <a:xfrm>
              <a:off x="8843" y="4940"/>
              <a:ext cx="1647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V="1">
              <a:off x="8843" y="4659"/>
              <a:ext cx="0" cy="281"/>
            </a:xfrm>
            <a:prstGeom prst="straightConnector1">
              <a:avLst/>
            </a:prstGeom>
            <a:ln w="19050">
              <a:solidFill>
                <a:srgbClr val="40404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任意多边形 32"/>
            <p:cNvSpPr/>
            <p:nvPr/>
          </p:nvSpPr>
          <p:spPr>
            <a:xfrm>
              <a:off x="8843" y="4717"/>
              <a:ext cx="1514" cy="175"/>
            </a:xfrm>
            <a:custGeom>
              <a:avLst/>
              <a:gdLst>
                <a:gd name="connisteX0" fmla="*/ 0 w 4612640"/>
                <a:gd name="connsiteY0" fmla="*/ 1078197 h 1078762"/>
                <a:gd name="connisteX1" fmla="*/ 76200 w 4612640"/>
                <a:gd name="connsiteY1" fmla="*/ 1078197 h 1078762"/>
                <a:gd name="connisteX2" fmla="*/ 147320 w 4612640"/>
                <a:gd name="connsiteY2" fmla="*/ 1078197 h 1078762"/>
                <a:gd name="connisteX3" fmla="*/ 223520 w 4612640"/>
                <a:gd name="connsiteY3" fmla="*/ 1072482 h 1078762"/>
                <a:gd name="connisteX4" fmla="*/ 299720 w 4612640"/>
                <a:gd name="connsiteY4" fmla="*/ 1072482 h 1078762"/>
                <a:gd name="connisteX5" fmla="*/ 365760 w 4612640"/>
                <a:gd name="connsiteY5" fmla="*/ 1061687 h 1078762"/>
                <a:gd name="connisteX6" fmla="*/ 431165 w 4612640"/>
                <a:gd name="connsiteY6" fmla="*/ 1055972 h 1078762"/>
                <a:gd name="connisteX7" fmla="*/ 501650 w 4612640"/>
                <a:gd name="connsiteY7" fmla="*/ 1055972 h 1078762"/>
                <a:gd name="connisteX8" fmla="*/ 567690 w 4612640"/>
                <a:gd name="connsiteY8" fmla="*/ 1055972 h 1078762"/>
                <a:gd name="connisteX9" fmla="*/ 633095 w 4612640"/>
                <a:gd name="connsiteY9" fmla="*/ 1034382 h 1078762"/>
                <a:gd name="connisteX10" fmla="*/ 698500 w 4612640"/>
                <a:gd name="connsiteY10" fmla="*/ 1028667 h 1078762"/>
                <a:gd name="connisteX11" fmla="*/ 763905 w 4612640"/>
                <a:gd name="connsiteY11" fmla="*/ 979772 h 1078762"/>
                <a:gd name="connisteX12" fmla="*/ 824230 w 4612640"/>
                <a:gd name="connsiteY12" fmla="*/ 903572 h 1078762"/>
                <a:gd name="connisteX13" fmla="*/ 867410 w 4612640"/>
                <a:gd name="connsiteY13" fmla="*/ 832452 h 1078762"/>
                <a:gd name="connisteX14" fmla="*/ 911225 w 4612640"/>
                <a:gd name="connsiteY14" fmla="*/ 761332 h 1078762"/>
                <a:gd name="connisteX15" fmla="*/ 955040 w 4612640"/>
                <a:gd name="connsiteY15" fmla="*/ 690212 h 1078762"/>
                <a:gd name="connisteX16" fmla="*/ 998855 w 4612640"/>
                <a:gd name="connsiteY16" fmla="*/ 624807 h 1078762"/>
                <a:gd name="connisteX17" fmla="*/ 1053465 w 4612640"/>
                <a:gd name="connsiteY17" fmla="*/ 537812 h 1078762"/>
                <a:gd name="connisteX18" fmla="*/ 1108075 w 4612640"/>
                <a:gd name="connsiteY18" fmla="*/ 460977 h 1078762"/>
                <a:gd name="connisteX19" fmla="*/ 1173480 w 4612640"/>
                <a:gd name="connsiteY19" fmla="*/ 390492 h 1078762"/>
                <a:gd name="connisteX20" fmla="*/ 1244600 w 4612640"/>
                <a:gd name="connsiteY20" fmla="*/ 368267 h 1078762"/>
                <a:gd name="connisteX21" fmla="*/ 1310005 w 4612640"/>
                <a:gd name="connsiteY21" fmla="*/ 373982 h 1078762"/>
                <a:gd name="connisteX22" fmla="*/ 1375410 w 4612640"/>
                <a:gd name="connsiteY22" fmla="*/ 412082 h 1078762"/>
                <a:gd name="connisteX23" fmla="*/ 1435735 w 4612640"/>
                <a:gd name="connsiteY23" fmla="*/ 477487 h 1078762"/>
                <a:gd name="connisteX24" fmla="*/ 1495425 w 4612640"/>
                <a:gd name="connsiteY24" fmla="*/ 570197 h 1078762"/>
                <a:gd name="connisteX25" fmla="*/ 1555750 w 4612640"/>
                <a:gd name="connsiteY25" fmla="*/ 657827 h 1078762"/>
                <a:gd name="connisteX26" fmla="*/ 1610360 w 4612640"/>
                <a:gd name="connsiteY26" fmla="*/ 744822 h 1078762"/>
                <a:gd name="connisteX27" fmla="*/ 1670050 w 4612640"/>
                <a:gd name="connsiteY27" fmla="*/ 826737 h 1078762"/>
                <a:gd name="connisteX28" fmla="*/ 1741170 w 4612640"/>
                <a:gd name="connsiteY28" fmla="*/ 897857 h 1078762"/>
                <a:gd name="connisteX29" fmla="*/ 1817370 w 4612640"/>
                <a:gd name="connsiteY29" fmla="*/ 947387 h 1078762"/>
                <a:gd name="connisteX30" fmla="*/ 1899285 w 4612640"/>
                <a:gd name="connsiteY30" fmla="*/ 958182 h 1078762"/>
                <a:gd name="connisteX31" fmla="*/ 1970405 w 4612640"/>
                <a:gd name="connsiteY31" fmla="*/ 952467 h 1078762"/>
                <a:gd name="connisteX32" fmla="*/ 2035810 w 4612640"/>
                <a:gd name="connsiteY32" fmla="*/ 935957 h 1078762"/>
                <a:gd name="connisteX33" fmla="*/ 2106930 w 4612640"/>
                <a:gd name="connsiteY33" fmla="*/ 865472 h 1078762"/>
                <a:gd name="connisteX34" fmla="*/ 2172335 w 4612640"/>
                <a:gd name="connsiteY34" fmla="*/ 832452 h 1078762"/>
                <a:gd name="connisteX35" fmla="*/ 2243455 w 4612640"/>
                <a:gd name="connsiteY35" fmla="*/ 777842 h 1078762"/>
                <a:gd name="connisteX36" fmla="*/ 2298065 w 4612640"/>
                <a:gd name="connsiteY36" fmla="*/ 695927 h 1078762"/>
                <a:gd name="connisteX37" fmla="*/ 2352675 w 4612640"/>
                <a:gd name="connsiteY37" fmla="*/ 603217 h 1078762"/>
                <a:gd name="connisteX38" fmla="*/ 2396490 w 4612640"/>
                <a:gd name="connsiteY38" fmla="*/ 527017 h 1078762"/>
                <a:gd name="connisteX39" fmla="*/ 2456180 w 4612640"/>
                <a:gd name="connsiteY39" fmla="*/ 450182 h 1078762"/>
                <a:gd name="connisteX40" fmla="*/ 2533015 w 4612640"/>
                <a:gd name="connsiteY40" fmla="*/ 412082 h 1078762"/>
                <a:gd name="connisteX41" fmla="*/ 2614930 w 4612640"/>
                <a:gd name="connsiteY41" fmla="*/ 450182 h 1078762"/>
                <a:gd name="connisteX42" fmla="*/ 2696210 w 4612640"/>
                <a:gd name="connsiteY42" fmla="*/ 527017 h 1078762"/>
                <a:gd name="connisteX43" fmla="*/ 2767330 w 4612640"/>
                <a:gd name="connsiteY43" fmla="*/ 542892 h 1078762"/>
                <a:gd name="connisteX44" fmla="*/ 2832735 w 4612640"/>
                <a:gd name="connsiteY44" fmla="*/ 477487 h 1078762"/>
                <a:gd name="connisteX45" fmla="*/ 2887345 w 4612640"/>
                <a:gd name="connsiteY45" fmla="*/ 384777 h 1078762"/>
                <a:gd name="connisteX46" fmla="*/ 2931160 w 4612640"/>
                <a:gd name="connsiteY46" fmla="*/ 302862 h 1078762"/>
                <a:gd name="connisteX47" fmla="*/ 2980690 w 4612640"/>
                <a:gd name="connsiteY47" fmla="*/ 220947 h 1078762"/>
                <a:gd name="connisteX48" fmla="*/ 3034665 w 4612640"/>
                <a:gd name="connsiteY48" fmla="*/ 139032 h 1078762"/>
                <a:gd name="connisteX49" fmla="*/ 3084195 w 4612640"/>
                <a:gd name="connsiteY49" fmla="*/ 73627 h 1078762"/>
                <a:gd name="connisteX50" fmla="*/ 3149600 w 4612640"/>
                <a:gd name="connsiteY50" fmla="*/ 19017 h 1078762"/>
                <a:gd name="connisteX51" fmla="*/ 3215005 w 4612640"/>
                <a:gd name="connsiteY51" fmla="*/ 2507 h 1078762"/>
                <a:gd name="connisteX52" fmla="*/ 3296920 w 4612640"/>
                <a:gd name="connsiteY52" fmla="*/ 13302 h 1078762"/>
                <a:gd name="connisteX53" fmla="*/ 3384550 w 4612640"/>
                <a:gd name="connsiteY53" fmla="*/ 100932 h 1078762"/>
                <a:gd name="connisteX54" fmla="*/ 3471545 w 4612640"/>
                <a:gd name="connsiteY54" fmla="*/ 231742 h 1078762"/>
                <a:gd name="connisteX55" fmla="*/ 3526155 w 4612640"/>
                <a:gd name="connsiteY55" fmla="*/ 335882 h 1078762"/>
                <a:gd name="connisteX56" fmla="*/ 3668395 w 4612640"/>
                <a:gd name="connsiteY56" fmla="*/ 592422 h 1078762"/>
                <a:gd name="connisteX57" fmla="*/ 3738880 w 4612640"/>
                <a:gd name="connsiteY57" fmla="*/ 641317 h 1078762"/>
                <a:gd name="connisteX58" fmla="*/ 3810000 w 4612640"/>
                <a:gd name="connsiteY58" fmla="*/ 690212 h 1078762"/>
                <a:gd name="connisteX59" fmla="*/ 3875405 w 4612640"/>
                <a:gd name="connsiteY59" fmla="*/ 728947 h 1078762"/>
                <a:gd name="connisteX60" fmla="*/ 3946525 w 4612640"/>
                <a:gd name="connsiteY60" fmla="*/ 756252 h 1078762"/>
                <a:gd name="connisteX61" fmla="*/ 4039235 w 4612640"/>
                <a:gd name="connsiteY61" fmla="*/ 788637 h 1078762"/>
                <a:gd name="connisteX62" fmla="*/ 4121150 w 4612640"/>
                <a:gd name="connsiteY62" fmla="*/ 810862 h 1078762"/>
                <a:gd name="connisteX63" fmla="*/ 4192270 w 4612640"/>
                <a:gd name="connsiteY63" fmla="*/ 826737 h 1078762"/>
                <a:gd name="connisteX64" fmla="*/ 4263390 w 4612640"/>
                <a:gd name="connsiteY64" fmla="*/ 838167 h 1078762"/>
                <a:gd name="connisteX65" fmla="*/ 4334510 w 4612640"/>
                <a:gd name="connsiteY65" fmla="*/ 859757 h 1078762"/>
                <a:gd name="connisteX66" fmla="*/ 4404995 w 4612640"/>
                <a:gd name="connsiteY66" fmla="*/ 897857 h 1078762"/>
                <a:gd name="connisteX67" fmla="*/ 4481830 w 4612640"/>
                <a:gd name="connsiteY67" fmla="*/ 908652 h 1078762"/>
                <a:gd name="connisteX68" fmla="*/ 4547235 w 4612640"/>
                <a:gd name="connsiteY68" fmla="*/ 947387 h 1078762"/>
                <a:gd name="connisteX69" fmla="*/ 4612640 w 4612640"/>
                <a:gd name="connsiteY69" fmla="*/ 974692 h 107876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</a:cxnLst>
              <a:rect l="l" t="t" r="r" b="b"/>
              <a:pathLst>
                <a:path w="4612640" h="1078762">
                  <a:moveTo>
                    <a:pt x="0" y="1078198"/>
                  </a:moveTo>
                  <a:cubicBezTo>
                    <a:pt x="13970" y="1078198"/>
                    <a:pt x="46990" y="1078198"/>
                    <a:pt x="76200" y="1078198"/>
                  </a:cubicBezTo>
                  <a:cubicBezTo>
                    <a:pt x="105410" y="1078198"/>
                    <a:pt x="118110" y="1079468"/>
                    <a:pt x="147320" y="1078198"/>
                  </a:cubicBezTo>
                  <a:cubicBezTo>
                    <a:pt x="176530" y="1076928"/>
                    <a:pt x="193040" y="1073753"/>
                    <a:pt x="223520" y="1072483"/>
                  </a:cubicBezTo>
                  <a:cubicBezTo>
                    <a:pt x="254000" y="1071213"/>
                    <a:pt x="271145" y="1074388"/>
                    <a:pt x="299720" y="1072483"/>
                  </a:cubicBezTo>
                  <a:cubicBezTo>
                    <a:pt x="328295" y="1070578"/>
                    <a:pt x="339725" y="1064863"/>
                    <a:pt x="365760" y="1061688"/>
                  </a:cubicBezTo>
                  <a:cubicBezTo>
                    <a:pt x="391795" y="1058513"/>
                    <a:pt x="403860" y="1057243"/>
                    <a:pt x="431165" y="1055973"/>
                  </a:cubicBezTo>
                  <a:cubicBezTo>
                    <a:pt x="458470" y="1054703"/>
                    <a:pt x="474345" y="1055973"/>
                    <a:pt x="501650" y="1055973"/>
                  </a:cubicBezTo>
                  <a:cubicBezTo>
                    <a:pt x="528955" y="1055973"/>
                    <a:pt x="541655" y="1060418"/>
                    <a:pt x="567690" y="1055973"/>
                  </a:cubicBezTo>
                  <a:cubicBezTo>
                    <a:pt x="593725" y="1051528"/>
                    <a:pt x="607060" y="1040098"/>
                    <a:pt x="633095" y="1034383"/>
                  </a:cubicBezTo>
                  <a:cubicBezTo>
                    <a:pt x="659130" y="1028668"/>
                    <a:pt x="672465" y="1039463"/>
                    <a:pt x="698500" y="1028668"/>
                  </a:cubicBezTo>
                  <a:cubicBezTo>
                    <a:pt x="724535" y="1017873"/>
                    <a:pt x="738505" y="1004538"/>
                    <a:pt x="763905" y="979773"/>
                  </a:cubicBezTo>
                  <a:cubicBezTo>
                    <a:pt x="789305" y="955008"/>
                    <a:pt x="803275" y="932783"/>
                    <a:pt x="824230" y="903573"/>
                  </a:cubicBezTo>
                  <a:cubicBezTo>
                    <a:pt x="845185" y="874363"/>
                    <a:pt x="850265" y="861028"/>
                    <a:pt x="867410" y="832453"/>
                  </a:cubicBezTo>
                  <a:cubicBezTo>
                    <a:pt x="884555" y="803878"/>
                    <a:pt x="893445" y="789908"/>
                    <a:pt x="911225" y="761333"/>
                  </a:cubicBezTo>
                  <a:cubicBezTo>
                    <a:pt x="929005" y="732758"/>
                    <a:pt x="937260" y="717518"/>
                    <a:pt x="955040" y="690213"/>
                  </a:cubicBezTo>
                  <a:cubicBezTo>
                    <a:pt x="972820" y="662908"/>
                    <a:pt x="979170" y="655288"/>
                    <a:pt x="998855" y="624808"/>
                  </a:cubicBezTo>
                  <a:cubicBezTo>
                    <a:pt x="1018540" y="594328"/>
                    <a:pt x="1031875" y="570833"/>
                    <a:pt x="1053465" y="537813"/>
                  </a:cubicBezTo>
                  <a:cubicBezTo>
                    <a:pt x="1075055" y="504793"/>
                    <a:pt x="1083945" y="490188"/>
                    <a:pt x="1108075" y="460978"/>
                  </a:cubicBezTo>
                  <a:cubicBezTo>
                    <a:pt x="1132205" y="431768"/>
                    <a:pt x="1146175" y="408908"/>
                    <a:pt x="1173480" y="390493"/>
                  </a:cubicBezTo>
                  <a:cubicBezTo>
                    <a:pt x="1200785" y="372078"/>
                    <a:pt x="1217295" y="371443"/>
                    <a:pt x="1244600" y="368268"/>
                  </a:cubicBezTo>
                  <a:cubicBezTo>
                    <a:pt x="1271905" y="365093"/>
                    <a:pt x="1283970" y="365093"/>
                    <a:pt x="1310005" y="373983"/>
                  </a:cubicBezTo>
                  <a:cubicBezTo>
                    <a:pt x="1336040" y="382873"/>
                    <a:pt x="1350010" y="391128"/>
                    <a:pt x="1375410" y="412083"/>
                  </a:cubicBezTo>
                  <a:cubicBezTo>
                    <a:pt x="1400810" y="433038"/>
                    <a:pt x="1411605" y="445738"/>
                    <a:pt x="1435735" y="477488"/>
                  </a:cubicBezTo>
                  <a:cubicBezTo>
                    <a:pt x="1459865" y="509238"/>
                    <a:pt x="1471295" y="534003"/>
                    <a:pt x="1495425" y="570198"/>
                  </a:cubicBezTo>
                  <a:cubicBezTo>
                    <a:pt x="1519555" y="606393"/>
                    <a:pt x="1532890" y="622903"/>
                    <a:pt x="1555750" y="657828"/>
                  </a:cubicBezTo>
                  <a:cubicBezTo>
                    <a:pt x="1578610" y="692753"/>
                    <a:pt x="1587500" y="711168"/>
                    <a:pt x="1610360" y="744823"/>
                  </a:cubicBezTo>
                  <a:cubicBezTo>
                    <a:pt x="1633220" y="778478"/>
                    <a:pt x="1644015" y="796258"/>
                    <a:pt x="1670050" y="826738"/>
                  </a:cubicBezTo>
                  <a:cubicBezTo>
                    <a:pt x="1696085" y="857218"/>
                    <a:pt x="1711960" y="873728"/>
                    <a:pt x="1741170" y="897858"/>
                  </a:cubicBezTo>
                  <a:cubicBezTo>
                    <a:pt x="1770380" y="921988"/>
                    <a:pt x="1785620" y="935323"/>
                    <a:pt x="1817370" y="947388"/>
                  </a:cubicBezTo>
                  <a:cubicBezTo>
                    <a:pt x="1849120" y="959453"/>
                    <a:pt x="1868805" y="956913"/>
                    <a:pt x="1899285" y="958183"/>
                  </a:cubicBezTo>
                  <a:cubicBezTo>
                    <a:pt x="1929765" y="959453"/>
                    <a:pt x="1943100" y="956913"/>
                    <a:pt x="1970405" y="952468"/>
                  </a:cubicBezTo>
                  <a:cubicBezTo>
                    <a:pt x="1997710" y="948023"/>
                    <a:pt x="2008505" y="953103"/>
                    <a:pt x="2035810" y="935958"/>
                  </a:cubicBezTo>
                  <a:cubicBezTo>
                    <a:pt x="2063115" y="918813"/>
                    <a:pt x="2079625" y="886428"/>
                    <a:pt x="2106930" y="865473"/>
                  </a:cubicBezTo>
                  <a:cubicBezTo>
                    <a:pt x="2134235" y="844518"/>
                    <a:pt x="2145030" y="850233"/>
                    <a:pt x="2172335" y="832453"/>
                  </a:cubicBezTo>
                  <a:cubicBezTo>
                    <a:pt x="2199640" y="814673"/>
                    <a:pt x="2218055" y="805148"/>
                    <a:pt x="2243455" y="777843"/>
                  </a:cubicBezTo>
                  <a:cubicBezTo>
                    <a:pt x="2268855" y="750538"/>
                    <a:pt x="2276475" y="730853"/>
                    <a:pt x="2298065" y="695928"/>
                  </a:cubicBezTo>
                  <a:cubicBezTo>
                    <a:pt x="2319655" y="661003"/>
                    <a:pt x="2332990" y="636873"/>
                    <a:pt x="2352675" y="603218"/>
                  </a:cubicBezTo>
                  <a:cubicBezTo>
                    <a:pt x="2372360" y="569563"/>
                    <a:pt x="2375535" y="557498"/>
                    <a:pt x="2396490" y="527018"/>
                  </a:cubicBezTo>
                  <a:cubicBezTo>
                    <a:pt x="2417445" y="496538"/>
                    <a:pt x="2428875" y="473043"/>
                    <a:pt x="2456180" y="450183"/>
                  </a:cubicBezTo>
                  <a:cubicBezTo>
                    <a:pt x="2483485" y="427323"/>
                    <a:pt x="2501265" y="412083"/>
                    <a:pt x="2533015" y="412083"/>
                  </a:cubicBezTo>
                  <a:cubicBezTo>
                    <a:pt x="2564765" y="412083"/>
                    <a:pt x="2582545" y="427323"/>
                    <a:pt x="2614930" y="450183"/>
                  </a:cubicBezTo>
                  <a:cubicBezTo>
                    <a:pt x="2647315" y="473043"/>
                    <a:pt x="2665730" y="508603"/>
                    <a:pt x="2696210" y="527018"/>
                  </a:cubicBezTo>
                  <a:cubicBezTo>
                    <a:pt x="2726690" y="545433"/>
                    <a:pt x="2740025" y="553053"/>
                    <a:pt x="2767330" y="542893"/>
                  </a:cubicBezTo>
                  <a:cubicBezTo>
                    <a:pt x="2794635" y="532733"/>
                    <a:pt x="2808605" y="509238"/>
                    <a:pt x="2832735" y="477488"/>
                  </a:cubicBezTo>
                  <a:cubicBezTo>
                    <a:pt x="2856865" y="445738"/>
                    <a:pt x="2867660" y="419703"/>
                    <a:pt x="2887345" y="384778"/>
                  </a:cubicBezTo>
                  <a:cubicBezTo>
                    <a:pt x="2907030" y="349853"/>
                    <a:pt x="2912745" y="335883"/>
                    <a:pt x="2931160" y="302863"/>
                  </a:cubicBezTo>
                  <a:cubicBezTo>
                    <a:pt x="2949575" y="269843"/>
                    <a:pt x="2959735" y="253968"/>
                    <a:pt x="2980690" y="220948"/>
                  </a:cubicBezTo>
                  <a:cubicBezTo>
                    <a:pt x="3001645" y="187928"/>
                    <a:pt x="3013710" y="168243"/>
                    <a:pt x="3034665" y="139033"/>
                  </a:cubicBezTo>
                  <a:cubicBezTo>
                    <a:pt x="3055620" y="109823"/>
                    <a:pt x="3061335" y="97758"/>
                    <a:pt x="3084195" y="73628"/>
                  </a:cubicBezTo>
                  <a:cubicBezTo>
                    <a:pt x="3107055" y="49498"/>
                    <a:pt x="3123565" y="32988"/>
                    <a:pt x="3149600" y="19018"/>
                  </a:cubicBezTo>
                  <a:cubicBezTo>
                    <a:pt x="3175635" y="5048"/>
                    <a:pt x="3185795" y="3778"/>
                    <a:pt x="3215005" y="2508"/>
                  </a:cubicBezTo>
                  <a:cubicBezTo>
                    <a:pt x="3244215" y="1238"/>
                    <a:pt x="3263265" y="-6382"/>
                    <a:pt x="3296920" y="13303"/>
                  </a:cubicBezTo>
                  <a:cubicBezTo>
                    <a:pt x="3330575" y="32988"/>
                    <a:pt x="3349625" y="57118"/>
                    <a:pt x="3384550" y="100933"/>
                  </a:cubicBezTo>
                  <a:cubicBezTo>
                    <a:pt x="3419475" y="144748"/>
                    <a:pt x="3442970" y="184753"/>
                    <a:pt x="3471545" y="231743"/>
                  </a:cubicBezTo>
                  <a:cubicBezTo>
                    <a:pt x="3500120" y="278733"/>
                    <a:pt x="3486785" y="263493"/>
                    <a:pt x="3526155" y="335883"/>
                  </a:cubicBezTo>
                  <a:cubicBezTo>
                    <a:pt x="3565525" y="408273"/>
                    <a:pt x="3625850" y="531463"/>
                    <a:pt x="3668395" y="592423"/>
                  </a:cubicBezTo>
                  <a:cubicBezTo>
                    <a:pt x="3710940" y="653383"/>
                    <a:pt x="3710305" y="621633"/>
                    <a:pt x="3738880" y="641318"/>
                  </a:cubicBezTo>
                  <a:cubicBezTo>
                    <a:pt x="3767455" y="661003"/>
                    <a:pt x="3782695" y="672433"/>
                    <a:pt x="3810000" y="690213"/>
                  </a:cubicBezTo>
                  <a:cubicBezTo>
                    <a:pt x="3837305" y="707993"/>
                    <a:pt x="3848100" y="715613"/>
                    <a:pt x="3875405" y="728948"/>
                  </a:cubicBezTo>
                  <a:cubicBezTo>
                    <a:pt x="3902710" y="742283"/>
                    <a:pt x="3913505" y="744188"/>
                    <a:pt x="3946525" y="756253"/>
                  </a:cubicBezTo>
                  <a:cubicBezTo>
                    <a:pt x="3979545" y="768318"/>
                    <a:pt x="4004310" y="777843"/>
                    <a:pt x="4039235" y="788638"/>
                  </a:cubicBezTo>
                  <a:cubicBezTo>
                    <a:pt x="4074160" y="799433"/>
                    <a:pt x="4090670" y="803243"/>
                    <a:pt x="4121150" y="810863"/>
                  </a:cubicBezTo>
                  <a:cubicBezTo>
                    <a:pt x="4151630" y="818483"/>
                    <a:pt x="4163695" y="821023"/>
                    <a:pt x="4192270" y="826738"/>
                  </a:cubicBezTo>
                  <a:cubicBezTo>
                    <a:pt x="4220845" y="832453"/>
                    <a:pt x="4234815" y="831818"/>
                    <a:pt x="4263390" y="838168"/>
                  </a:cubicBezTo>
                  <a:cubicBezTo>
                    <a:pt x="4291965" y="844518"/>
                    <a:pt x="4305935" y="847693"/>
                    <a:pt x="4334510" y="859758"/>
                  </a:cubicBezTo>
                  <a:cubicBezTo>
                    <a:pt x="4363085" y="871823"/>
                    <a:pt x="4375785" y="888333"/>
                    <a:pt x="4404995" y="897858"/>
                  </a:cubicBezTo>
                  <a:cubicBezTo>
                    <a:pt x="4434205" y="907383"/>
                    <a:pt x="4453255" y="898493"/>
                    <a:pt x="4481830" y="908653"/>
                  </a:cubicBezTo>
                  <a:cubicBezTo>
                    <a:pt x="4510405" y="918813"/>
                    <a:pt x="4521200" y="934053"/>
                    <a:pt x="4547235" y="947388"/>
                  </a:cubicBezTo>
                  <a:cubicBezTo>
                    <a:pt x="4573270" y="960723"/>
                    <a:pt x="4600575" y="970248"/>
                    <a:pt x="4612640" y="974693"/>
                  </a:cubicBezTo>
                </a:path>
              </a:pathLst>
            </a:custGeom>
            <a:noFill/>
            <a:ln w="19050"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2">
                      <a:lumMod val="60000"/>
                      <a:lumOff val="4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</p:grpSp>
      <p:sp>
        <p:nvSpPr>
          <p:cNvPr id="34" name="右箭头 33"/>
          <p:cNvSpPr/>
          <p:nvPr/>
        </p:nvSpPr>
        <p:spPr>
          <a:xfrm>
            <a:off x="4042410" y="2095500"/>
            <a:ext cx="709930" cy="121285"/>
          </a:xfrm>
          <a:prstGeom prst="rightArrow">
            <a:avLst/>
          </a:prstGeom>
          <a:solidFill>
            <a:srgbClr val="195333"/>
          </a:solidFill>
          <a:ln>
            <a:solidFill>
              <a:srgbClr val="195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973830" y="1800860"/>
            <a:ext cx="853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b="1">
                <a:latin typeface="Times New Roman Bold" panose="02020603050405020304" charset="0"/>
                <a:cs typeface="Times New Roman Bold" panose="02020603050405020304" charset="0"/>
              </a:rPr>
              <a:t>statistic</a:t>
            </a:r>
            <a:endParaRPr lang="en-US" altLang="zh-CN" sz="1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650740" y="2329180"/>
            <a:ext cx="2156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latin typeface="Times New Roman Bold" panose="02020603050405020304" charset="0"/>
                <a:cs typeface="Times New Roman Bold" panose="02020603050405020304" charset="0"/>
              </a:rPr>
              <a:t>epidemic statistic </a:t>
            </a:r>
            <a:endParaRPr lang="en-US" altLang="zh-CN" sz="1400" b="1"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ctr"/>
            <a:r>
              <a:rPr lang="en-US" altLang="zh-CN" sz="1400" b="1">
                <a:latin typeface="Times New Roman Bold" panose="02020603050405020304" charset="0"/>
                <a:cs typeface="Times New Roman Bold" panose="02020603050405020304" charset="0"/>
              </a:rPr>
              <a:t>(e.g., comfirmed case)</a:t>
            </a:r>
            <a:endParaRPr lang="en-US" altLang="zh-CN" sz="14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38" name="右箭头 37"/>
          <p:cNvSpPr/>
          <p:nvPr/>
        </p:nvSpPr>
        <p:spPr>
          <a:xfrm rot="19800000">
            <a:off x="6790055" y="1858010"/>
            <a:ext cx="709930" cy="121285"/>
          </a:xfrm>
          <a:prstGeom prst="rightArrow">
            <a:avLst/>
          </a:prstGeom>
          <a:solidFill>
            <a:srgbClr val="195333"/>
          </a:solidFill>
          <a:ln>
            <a:solidFill>
              <a:srgbClr val="195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39" name="右箭头 38"/>
          <p:cNvSpPr/>
          <p:nvPr/>
        </p:nvSpPr>
        <p:spPr>
          <a:xfrm rot="1800000">
            <a:off x="6790055" y="2318385"/>
            <a:ext cx="709930" cy="121285"/>
          </a:xfrm>
          <a:prstGeom prst="rightArrow">
            <a:avLst/>
          </a:prstGeom>
          <a:solidFill>
            <a:srgbClr val="195333"/>
          </a:solidFill>
          <a:ln>
            <a:solidFill>
              <a:srgbClr val="195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43" name="图片 42" descr="截屏2022-06-07 下午2.34.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875" y="2280920"/>
            <a:ext cx="528955" cy="521970"/>
          </a:xfrm>
          <a:prstGeom prst="rect">
            <a:avLst/>
          </a:prstGeom>
        </p:spPr>
      </p:pic>
      <p:pic>
        <p:nvPicPr>
          <p:cNvPr id="44" name="图片 43" descr="截屏2022-06-07 下午2.34.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305" y="1420495"/>
            <a:ext cx="506095" cy="521970"/>
          </a:xfrm>
          <a:prstGeom prst="rect">
            <a:avLst/>
          </a:prstGeom>
        </p:spPr>
      </p:pic>
      <p:pic>
        <p:nvPicPr>
          <p:cNvPr id="46" name="图片 45" descr="截屏2022-06-07 下午2.37.05"/>
          <p:cNvPicPr>
            <a:picLocks noChangeAspect="1"/>
          </p:cNvPicPr>
          <p:nvPr/>
        </p:nvPicPr>
        <p:blipFill>
          <a:blip r:embed="rId7"/>
          <a:srcRect l="2483"/>
          <a:stretch>
            <a:fillRect/>
          </a:stretch>
        </p:blipFill>
        <p:spPr>
          <a:xfrm>
            <a:off x="3110865" y="1757680"/>
            <a:ext cx="703580" cy="726440"/>
          </a:xfrm>
          <a:prstGeom prst="rect">
            <a:avLst/>
          </a:prstGeom>
        </p:spPr>
      </p:pic>
      <p:sp>
        <p:nvSpPr>
          <p:cNvPr id="47" name="圆角矩形 46"/>
          <p:cNvSpPr/>
          <p:nvPr/>
        </p:nvSpPr>
        <p:spPr>
          <a:xfrm>
            <a:off x="8517255" y="1540510"/>
            <a:ext cx="1280795" cy="344170"/>
          </a:xfrm>
          <a:prstGeom prst="roundRect">
            <a:avLst>
              <a:gd name="adj" fmla="val 50000"/>
            </a:avLst>
          </a:prstGeom>
          <a:noFill/>
          <a:ln>
            <a:solidFill>
              <a:srgbClr val="1953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administrative decision-making</a:t>
            </a:r>
            <a:endParaRPr lang="zh-CN" altLang="en-US" sz="1000" b="1">
              <a:solidFill>
                <a:schemeClr val="tx1">
                  <a:lumMod val="85000"/>
                  <a:lumOff val="15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8517255" y="2428875"/>
            <a:ext cx="1280795" cy="344170"/>
          </a:xfrm>
          <a:prstGeom prst="roundRect">
            <a:avLst>
              <a:gd name="adj" fmla="val 50000"/>
            </a:avLst>
          </a:prstGeom>
          <a:noFill/>
          <a:ln>
            <a:solidFill>
              <a:srgbClr val="1953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allocating health</a:t>
            </a:r>
            <a:r>
              <a:rPr lang="en-US" altLang="zh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-</a:t>
            </a:r>
            <a:r>
              <a:rPr lang="zh-CN" altLang="en-US" sz="10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care resources</a:t>
            </a:r>
            <a:endParaRPr lang="zh-CN" altLang="en-US" sz="1000" b="1">
              <a:solidFill>
                <a:schemeClr val="tx1">
                  <a:lumMod val="85000"/>
                  <a:lumOff val="15000"/>
                </a:schemeClr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 flipV="1">
            <a:off x="8832215" y="2060575"/>
            <a:ext cx="51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  <p:pic>
        <p:nvPicPr>
          <p:cNvPr id="50" name="图片 49" descr="截屏2022-06-07 下午2.40.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2195" y="2487930"/>
            <a:ext cx="198120" cy="204470"/>
          </a:xfrm>
          <a:prstGeom prst="rect">
            <a:avLst/>
          </a:prstGeom>
        </p:spPr>
      </p:pic>
      <p:pic>
        <p:nvPicPr>
          <p:cNvPr id="51" name="图片 50" descr="截屏2022-06-07 下午2.40.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2195" y="1610360"/>
            <a:ext cx="198120" cy="204470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7341870" y="1884680"/>
            <a:ext cx="11283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b="1">
                <a:latin typeface="Times New Roman Bold" panose="02020603050405020304" charset="0"/>
                <a:cs typeface="Times New Roman Bold" panose="02020603050405020304" charset="0"/>
              </a:rPr>
              <a:t>government</a:t>
            </a:r>
            <a:endParaRPr lang="en-US" altLang="zh-CN" sz="1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364730" y="2737485"/>
            <a:ext cx="10801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b="1">
                <a:latin typeface="Times New Roman Bold" panose="02020603050405020304" charset="0"/>
                <a:cs typeface="Times New Roman Bold" panose="02020603050405020304" charset="0"/>
              </a:rPr>
              <a:t>hospital</a:t>
            </a:r>
            <a:endParaRPr lang="en-US" altLang="zh-CN" sz="12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11" name="图片 10" descr="截屏2022-09-22 上午9.38.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7270" y="5622290"/>
            <a:ext cx="403860" cy="391795"/>
          </a:xfrm>
          <a:prstGeom prst="rect">
            <a:avLst/>
          </a:prstGeom>
        </p:spPr>
      </p:pic>
      <p:pic>
        <p:nvPicPr>
          <p:cNvPr id="12" name="图片 11" descr="截屏2022-09-22 上午9.38.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3520" y="5855970"/>
            <a:ext cx="457200" cy="457200"/>
          </a:xfrm>
          <a:prstGeom prst="rect">
            <a:avLst/>
          </a:prstGeom>
        </p:spPr>
      </p:pic>
      <p:pic>
        <p:nvPicPr>
          <p:cNvPr id="14" name="图片 13" descr="截屏2022-06-07 下午2.34.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2840" y="5264785"/>
            <a:ext cx="394335" cy="407035"/>
          </a:xfrm>
          <a:prstGeom prst="rect">
            <a:avLst/>
          </a:prstGeom>
        </p:spPr>
      </p:pic>
    </p:spTree>
  </p:cSld>
  <p:clrMapOvr>
    <a:masterClrMapping/>
  </p:clrMapOvr>
  <p:transition advTm="365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0" y="0"/>
            <a:ext cx="12192000" cy="568569"/>
          </a:xfrm>
          <a:prstGeom prst="rect">
            <a:avLst/>
          </a:prstGeom>
          <a:solidFill>
            <a:srgbClr val="195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" y="30422"/>
            <a:ext cx="478431" cy="4784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0" t="-1" b="5031"/>
          <a:stretch>
            <a:fillRect/>
          </a:stretch>
        </p:blipFill>
        <p:spPr>
          <a:xfrm>
            <a:off x="615923" y="1555"/>
            <a:ext cx="1400064" cy="53616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5950" y="1751965"/>
            <a:ext cx="8263890" cy="1640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en-US" altLang="zh-CN" b="1">
                <a:solidFill>
                  <a:srgbClr val="195333"/>
                </a:solidFill>
                <a:latin typeface="Times New Roman Bold" panose="02020603050405020304" charset="0"/>
                <a:cs typeface="Times New Roman Bold" panose="02020603050405020304" charset="0"/>
              </a:rPr>
              <a:t>Main characteristics of this task</a:t>
            </a:r>
            <a:endParaRPr lang="en-US" altLang="zh-CN" b="1">
              <a:solidFill>
                <a:srgbClr val="19533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The inherent difficulty of </a:t>
            </a:r>
            <a:r>
              <a:rPr lang="en-US" altLang="zh-CN" b="1">
                <a:solidFill>
                  <a:srgbClr val="195333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long-term forecasting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Nonlinear </a:t>
            </a:r>
            <a:r>
              <a:rPr lang="en-US" altLang="zh-CN" b="1">
                <a:solidFill>
                  <a:srgbClr val="195333"/>
                </a:solidFill>
                <a:latin typeface="Times New Roman Bold" panose="02020603050405020304" charset="0"/>
                <a:cs typeface="Times New Roman Bold" panose="02020603050405020304" charset="0"/>
              </a:rPr>
              <a:t>temporal dependencies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 (e.g., seasonal influenza in Fig.1)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dynamic </a:t>
            </a:r>
            <a:r>
              <a:rPr lang="en-US" altLang="zh-CN" b="1">
                <a:solidFill>
                  <a:srgbClr val="195333"/>
                </a:solidFill>
                <a:latin typeface="Times New Roman Bold" panose="02020603050405020304" charset="0"/>
                <a:cs typeface="Times New Roman Bold" panose="02020603050405020304" charset="0"/>
              </a:rPr>
              <a:t>inter-dependencies between regions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 (e.g., human mobility in Fig.2)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15" name="图片 14" descr="all_sample"/>
          <p:cNvPicPr>
            <a:picLocks noChangeAspect="1"/>
          </p:cNvPicPr>
          <p:nvPr/>
        </p:nvPicPr>
        <p:blipFill>
          <a:blip r:embed="rId3"/>
          <a:srcRect b="9790"/>
          <a:stretch>
            <a:fillRect/>
          </a:stretch>
        </p:blipFill>
        <p:spPr>
          <a:xfrm>
            <a:off x="615950" y="4065270"/>
            <a:ext cx="5908675" cy="2369820"/>
          </a:xfrm>
          <a:prstGeom prst="rect">
            <a:avLst/>
          </a:prstGeom>
        </p:spPr>
      </p:pic>
      <p:pic>
        <p:nvPicPr>
          <p:cNvPr id="16" name="图片 15" descr="heat_map_adj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455" y="1910715"/>
            <a:ext cx="3521710" cy="286702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348855" y="6219190"/>
            <a:ext cx="4292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 Regular" panose="02020603050405020304" charset="0"/>
                <a:cs typeface="Times New Roman Regular" panose="02020603050405020304" charset="0"/>
              </a:rPr>
              <a:t>Figure 2. The overall of human mobility flow between different states within Covid-19 period in US (2020).</a:t>
            </a:r>
            <a:endParaRPr lang="en-US" altLang="zh-CN" sz="1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83970" y="6435090"/>
            <a:ext cx="4572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Times New Roman Regular" panose="02020603050405020304" charset="0"/>
                <a:cs typeface="Times New Roman Regular" panose="02020603050405020304" charset="0"/>
              </a:rPr>
              <a:t>Figure 1. The overall of the flu statistic of US HHS regions.</a:t>
            </a:r>
            <a:endParaRPr lang="en-US" altLang="zh-CN" sz="1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5950" y="807720"/>
            <a:ext cx="3164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 Bold" panose="02020603050405020304" charset="0"/>
                <a:cs typeface="Times New Roman Bold" panose="02020603050405020304" charset="0"/>
              </a:rPr>
              <a:t>Background &amp; Motivations</a:t>
            </a:r>
            <a:endParaRPr lang="en-US" altLang="zh-CN" sz="20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646545" y="4911090"/>
            <a:ext cx="5341620" cy="1087755"/>
            <a:chOff x="5101" y="-1584"/>
            <a:chExt cx="19967" cy="4065"/>
          </a:xfrm>
        </p:grpSpPr>
        <p:pic>
          <p:nvPicPr>
            <p:cNvPr id="8" name="图片 7" descr="heat_map_adj_byweek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1" y="-1584"/>
              <a:ext cx="4992" cy="4064"/>
            </a:xfrm>
            <a:prstGeom prst="rect">
              <a:avLst/>
            </a:prstGeom>
          </p:spPr>
        </p:pic>
        <p:pic>
          <p:nvPicPr>
            <p:cNvPr id="9" name="图片 8" descr="heat_map_adj_byweek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93" y="-1584"/>
              <a:ext cx="4992" cy="4064"/>
            </a:xfrm>
            <a:prstGeom prst="rect">
              <a:avLst/>
            </a:prstGeom>
          </p:spPr>
        </p:pic>
        <p:pic>
          <p:nvPicPr>
            <p:cNvPr id="11" name="图片 10" descr="heat_map_adj_byweek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85" y="-1583"/>
              <a:ext cx="4991" cy="4063"/>
            </a:xfrm>
            <a:prstGeom prst="rect">
              <a:avLst/>
            </a:prstGeom>
          </p:spPr>
        </p:pic>
        <p:pic>
          <p:nvPicPr>
            <p:cNvPr id="12" name="图片 11" descr="heat_map_adj_byweek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076" y="-1583"/>
              <a:ext cx="4993" cy="4065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10864850" y="5998845"/>
            <a:ext cx="77597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200">
                <a:latin typeface="Times New Roman Regular" panose="02020603050405020304" charset="0"/>
                <a:cs typeface="Times New Roman Regular" panose="02020603050405020304" charset="0"/>
              </a:rPr>
              <a:t>5/26-6/01</a:t>
            </a:r>
            <a:endParaRPr lang="en-US" altLang="zh-CN" sz="12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35795" y="5998845"/>
            <a:ext cx="77597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200">
                <a:latin typeface="Times New Roman Regular" panose="02020603050405020304" charset="0"/>
                <a:cs typeface="Times New Roman Regular" panose="02020603050405020304" charset="0"/>
              </a:rPr>
              <a:t>5/19-5/25</a:t>
            </a:r>
            <a:endParaRPr lang="en-US" altLang="zh-CN" sz="12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206740" y="5998845"/>
            <a:ext cx="77597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200">
                <a:latin typeface="Times New Roman Regular" panose="02020603050405020304" charset="0"/>
                <a:cs typeface="Times New Roman Regular" panose="02020603050405020304" charset="0"/>
              </a:rPr>
              <a:t>5/12-5/18</a:t>
            </a:r>
            <a:endParaRPr lang="en-US" altLang="zh-CN" sz="12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77685" y="5998845"/>
            <a:ext cx="77597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200">
                <a:latin typeface="Times New Roman Regular" panose="02020603050405020304" charset="0"/>
                <a:cs typeface="Times New Roman Regular" panose="02020603050405020304" charset="0"/>
              </a:rPr>
              <a:t>5/05-5/11</a:t>
            </a:r>
            <a:endParaRPr lang="en-US" altLang="zh-CN" sz="12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211945" y="1628775"/>
            <a:ext cx="154686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200">
                <a:latin typeface="Times New Roman Regular" panose="02020603050405020304" charset="0"/>
                <a:cs typeface="Times New Roman Regular" panose="02020603050405020304" charset="0"/>
              </a:rPr>
              <a:t>2020/5/05 - 2020/6/01</a:t>
            </a:r>
            <a:endParaRPr lang="en-US" altLang="zh-CN" sz="12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p:transition advTm="353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7" grpId="0"/>
      <p:bldP spid="5" grpId="0"/>
      <p:bldP spid="7" grpId="0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0" y="0"/>
            <a:ext cx="12192000" cy="568569"/>
          </a:xfrm>
          <a:prstGeom prst="rect">
            <a:avLst/>
          </a:prstGeom>
          <a:solidFill>
            <a:srgbClr val="195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" y="30422"/>
            <a:ext cx="478431" cy="4784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0" t="-1" b="5031"/>
          <a:stretch>
            <a:fillRect/>
          </a:stretch>
        </p:blipFill>
        <p:spPr>
          <a:xfrm>
            <a:off x="615923" y="1555"/>
            <a:ext cx="1400064" cy="5361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5950" y="1445895"/>
            <a:ext cx="8326120" cy="1364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195333"/>
                </a:solidFill>
                <a:latin typeface="Times New Roman Bold" panose="02020603050405020304" charset="0"/>
                <a:cs typeface="Times New Roman Bold" panose="02020603050405020304" charset="0"/>
              </a:rPr>
              <a:t>Exsiting Methods</a:t>
            </a:r>
            <a:endParaRPr lang="en-US" altLang="zh-CN">
              <a:solidFill>
                <a:srgbClr val="195333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Statistic Methods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: AR, ARIMA, SARIMA.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Compartment Methods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: SIR, SEIR, SEUIR.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Deep Learning-based Methods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: CNNRNN-Res, Cola-GNN, MPNN, SMART, etc.</a:t>
            </a:r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5950" y="807720"/>
            <a:ext cx="3164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 Bold" panose="02020603050405020304" charset="0"/>
                <a:cs typeface="Times New Roman Bold" panose="02020603050405020304" charset="0"/>
              </a:rPr>
              <a:t>Background &amp; Motivations</a:t>
            </a:r>
            <a:endParaRPr lang="en-US" altLang="zh-CN" sz="20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893445" y="3795395"/>
            <a:ext cx="3564890" cy="2285295"/>
            <a:chOff x="752" y="5319"/>
            <a:chExt cx="7467" cy="4962"/>
          </a:xfrm>
        </p:grpSpPr>
        <p:sp>
          <p:nvSpPr>
            <p:cNvPr id="22" name="圆角矩形 21"/>
            <p:cNvSpPr/>
            <p:nvPr/>
          </p:nvSpPr>
          <p:spPr>
            <a:xfrm>
              <a:off x="1370" y="5320"/>
              <a:ext cx="2753" cy="3708"/>
            </a:xfrm>
            <a:prstGeom prst="roundRect">
              <a:avLst>
                <a:gd name="adj" fmla="val 8172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1645" y="5595"/>
              <a:ext cx="2204" cy="46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1645" y="6338"/>
              <a:ext cx="2204" cy="46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1644" y="7493"/>
              <a:ext cx="2204" cy="46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1644" y="8236"/>
              <a:ext cx="2204" cy="46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右箭头 27"/>
            <p:cNvSpPr/>
            <p:nvPr/>
          </p:nvSpPr>
          <p:spPr>
            <a:xfrm>
              <a:off x="4699" y="6771"/>
              <a:ext cx="1273" cy="805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317" y="7576"/>
              <a:ext cx="2037" cy="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900">
                  <a:latin typeface="Times New Roman Regular" panose="02020603050405020304" charset="0"/>
                  <a:cs typeface="Times New Roman Regular" panose="02020603050405020304" charset="0"/>
                </a:rPr>
                <a:t>a model</a:t>
              </a:r>
              <a:endParaRPr lang="en-US" altLang="zh-CN" sz="900">
                <a:latin typeface="Times New Roman Regular" panose="02020603050405020304" charset="0"/>
                <a:cs typeface="Times New Roman Regular" panose="02020603050405020304" charset="0"/>
              </a:endParaRPr>
            </a:p>
            <a:p>
              <a:pPr algn="ctr"/>
              <a:r>
                <a:rPr lang="en-US" altLang="zh-CN" sz="900">
                  <a:latin typeface="Times New Roman Regular" panose="02020603050405020304" charset="0"/>
                  <a:cs typeface="Times New Roman Regular" panose="02020603050405020304" charset="0"/>
                </a:rPr>
                <a:t>(e.g. SARIMA)</a:t>
              </a:r>
              <a:endParaRPr lang="en-US" altLang="zh-CN" sz="90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6548" y="5319"/>
              <a:ext cx="545" cy="3708"/>
            </a:xfrm>
            <a:prstGeom prst="roundRect">
              <a:avLst>
                <a:gd name="adj" fmla="val 8172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1" name="334E55B0-647D-440b-865C-3EC943EB4CBC-5" descr="wpsoffice"/>
            <p:cNvPicPr>
              <a:picLocks noChangeAspect="1"/>
            </p:cNvPicPr>
            <p:nvPr/>
          </p:nvPicPr>
          <p:blipFill>
            <a:blip r:embed="rId3"/>
            <a:srcRect l="-634" t="-22436" r="-1592" b="-8654"/>
            <a:stretch>
              <a:fillRect/>
            </a:stretch>
          </p:blipFill>
          <p:spPr>
            <a:xfrm>
              <a:off x="752" y="9638"/>
              <a:ext cx="4513" cy="532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2268" y="6668"/>
              <a:ext cx="955" cy="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/>
                <a:t>...</a:t>
              </a:r>
              <a:endParaRPr lang="en-US" altLang="zh-CN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245" y="9103"/>
              <a:ext cx="3004" cy="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200">
                  <a:latin typeface="Times New Roman Regular" panose="02020603050405020304" charset="0"/>
                  <a:cs typeface="Times New Roman Regular" panose="02020603050405020304" charset="0"/>
                </a:rPr>
                <a:t>time series matrix</a:t>
              </a:r>
              <a:endParaRPr lang="en-US" altLang="zh-CN" sz="120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21" y="9281"/>
              <a:ext cx="2798" cy="10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200"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future time point </a:t>
              </a:r>
              <a:endParaRPr lang="en-US" altLang="zh-CN" sz="1200">
                <a:latin typeface="Times New Roman Regular" panose="02020603050405020304" charset="0"/>
                <a:cs typeface="Times New Roman Regular" panose="02020603050405020304" charset="0"/>
                <a:sym typeface="+mn-ea"/>
              </a:endParaRPr>
            </a:p>
            <a:p>
              <a:pPr algn="ctr"/>
              <a:r>
                <a:rPr lang="en-US" altLang="zh-CN" sz="1200" i="1">
                  <a:latin typeface="Times New Roman Italic" panose="02020603050405020304" charset="0"/>
                  <a:cs typeface="Times New Roman Italic" panose="02020603050405020304" charset="0"/>
                  <a:sym typeface="+mn-ea"/>
                </a:rPr>
                <a:t>t + h</a:t>
              </a:r>
              <a:endParaRPr lang="en-US" altLang="zh-CN" sz="1200" i="1">
                <a:latin typeface="Times New Roman Italic" panose="02020603050405020304" charset="0"/>
                <a:cs typeface="Times New Roman Italic" panose="02020603050405020304" charset="0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627370" y="3489325"/>
            <a:ext cx="4951095" cy="2865120"/>
            <a:chOff x="9504" y="5320"/>
            <a:chExt cx="8646" cy="5037"/>
          </a:xfrm>
        </p:grpSpPr>
        <p:grpSp>
          <p:nvGrpSpPr>
            <p:cNvPr id="44" name="组合 43"/>
            <p:cNvGrpSpPr/>
            <p:nvPr/>
          </p:nvGrpSpPr>
          <p:grpSpPr>
            <a:xfrm>
              <a:off x="9694" y="5362"/>
              <a:ext cx="1749" cy="2358"/>
              <a:chOff x="8833" y="4996"/>
              <a:chExt cx="2753" cy="3708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8833" y="4996"/>
                <a:ext cx="2753" cy="3708"/>
              </a:xfrm>
              <a:prstGeom prst="roundRect">
                <a:avLst>
                  <a:gd name="adj" fmla="val 8172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9108" y="5271"/>
                <a:ext cx="2204" cy="468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圆角矩形 38"/>
              <p:cNvSpPr/>
              <p:nvPr/>
            </p:nvSpPr>
            <p:spPr>
              <a:xfrm>
                <a:off x="9108" y="6014"/>
                <a:ext cx="2204" cy="468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9107" y="7169"/>
                <a:ext cx="2204" cy="468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1" name="圆角矩形 40"/>
              <p:cNvSpPr/>
              <p:nvPr/>
            </p:nvSpPr>
            <p:spPr>
              <a:xfrm>
                <a:off x="9107" y="7912"/>
                <a:ext cx="2204" cy="468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9731" y="6210"/>
                <a:ext cx="955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/>
                  <a:t>...</a:t>
                </a:r>
                <a:endParaRPr lang="en-US" altLang="zh-CN"/>
              </a:p>
            </p:txBody>
          </p:sp>
        </p:grpSp>
        <p:grpSp>
          <p:nvGrpSpPr>
            <p:cNvPr id="133" name="组合 132"/>
            <p:cNvGrpSpPr/>
            <p:nvPr/>
          </p:nvGrpSpPr>
          <p:grpSpPr>
            <a:xfrm>
              <a:off x="14082" y="5320"/>
              <a:ext cx="3321" cy="2400"/>
              <a:chOff x="13453" y="4165"/>
              <a:chExt cx="5004" cy="3616"/>
            </a:xfrm>
          </p:grpSpPr>
          <p:sp>
            <p:nvSpPr>
              <p:cNvPr id="58" name="任意多边形 57"/>
              <p:cNvSpPr/>
              <p:nvPr/>
            </p:nvSpPr>
            <p:spPr>
              <a:xfrm>
                <a:off x="13453" y="4165"/>
                <a:ext cx="5004" cy="3616"/>
              </a:xfrm>
              <a:custGeom>
                <a:avLst/>
                <a:gdLst>
                  <a:gd name="connisteX0" fmla="*/ 895914 w 3177328"/>
                  <a:gd name="connsiteY0" fmla="*/ 166440 h 2296230"/>
                  <a:gd name="connisteX1" fmla="*/ 825429 w 3177328"/>
                  <a:gd name="connsiteY1" fmla="*/ 214065 h 2296230"/>
                  <a:gd name="connisteX2" fmla="*/ 743514 w 3177328"/>
                  <a:gd name="connsiteY2" fmla="*/ 261055 h 2296230"/>
                  <a:gd name="connisteX3" fmla="*/ 673029 w 3177328"/>
                  <a:gd name="connsiteY3" fmla="*/ 308045 h 2296230"/>
                  <a:gd name="connisteX4" fmla="*/ 579049 w 3177328"/>
                  <a:gd name="connsiteY4" fmla="*/ 342970 h 2296230"/>
                  <a:gd name="connisteX5" fmla="*/ 508564 w 3177328"/>
                  <a:gd name="connsiteY5" fmla="*/ 378530 h 2296230"/>
                  <a:gd name="connisteX6" fmla="*/ 426014 w 3177328"/>
                  <a:gd name="connsiteY6" fmla="*/ 425520 h 2296230"/>
                  <a:gd name="connisteX7" fmla="*/ 355529 w 3177328"/>
                  <a:gd name="connsiteY7" fmla="*/ 460445 h 2296230"/>
                  <a:gd name="connisteX8" fmla="*/ 272979 w 3177328"/>
                  <a:gd name="connsiteY8" fmla="*/ 530930 h 2296230"/>
                  <a:gd name="connisteX9" fmla="*/ 214559 w 3177328"/>
                  <a:gd name="connsiteY9" fmla="*/ 601415 h 2296230"/>
                  <a:gd name="connisteX10" fmla="*/ 155504 w 3177328"/>
                  <a:gd name="connsiteY10" fmla="*/ 683965 h 2296230"/>
                  <a:gd name="connisteX11" fmla="*/ 108514 w 3177328"/>
                  <a:gd name="connsiteY11" fmla="*/ 754450 h 2296230"/>
                  <a:gd name="connisteX12" fmla="*/ 38029 w 3177328"/>
                  <a:gd name="connsiteY12" fmla="*/ 824935 h 2296230"/>
                  <a:gd name="connisteX13" fmla="*/ 3104 w 3177328"/>
                  <a:gd name="connsiteY13" fmla="*/ 895420 h 2296230"/>
                  <a:gd name="connisteX14" fmla="*/ 3104 w 3177328"/>
                  <a:gd name="connsiteY14" fmla="*/ 965905 h 2296230"/>
                  <a:gd name="connisteX15" fmla="*/ 3104 w 3177328"/>
                  <a:gd name="connsiteY15" fmla="*/ 1036390 h 2296230"/>
                  <a:gd name="connisteX16" fmla="*/ 26599 w 3177328"/>
                  <a:gd name="connsiteY16" fmla="*/ 1118940 h 2296230"/>
                  <a:gd name="connisteX17" fmla="*/ 61524 w 3177328"/>
                  <a:gd name="connsiteY17" fmla="*/ 1212920 h 2296230"/>
                  <a:gd name="connisteX18" fmla="*/ 85019 w 3177328"/>
                  <a:gd name="connsiteY18" fmla="*/ 1294835 h 2296230"/>
                  <a:gd name="connisteX19" fmla="*/ 132009 w 3177328"/>
                  <a:gd name="connsiteY19" fmla="*/ 1377385 h 2296230"/>
                  <a:gd name="connisteX20" fmla="*/ 178999 w 3177328"/>
                  <a:gd name="connsiteY20" fmla="*/ 1447870 h 2296230"/>
                  <a:gd name="connisteX21" fmla="*/ 261549 w 3177328"/>
                  <a:gd name="connsiteY21" fmla="*/ 1530420 h 2296230"/>
                  <a:gd name="connisteX22" fmla="*/ 332034 w 3177328"/>
                  <a:gd name="connsiteY22" fmla="*/ 1565345 h 2296230"/>
                  <a:gd name="connisteX23" fmla="*/ 426014 w 3177328"/>
                  <a:gd name="connsiteY23" fmla="*/ 1624400 h 2296230"/>
                  <a:gd name="connisteX24" fmla="*/ 496499 w 3177328"/>
                  <a:gd name="connsiteY24" fmla="*/ 1659325 h 2296230"/>
                  <a:gd name="connisteX25" fmla="*/ 566984 w 3177328"/>
                  <a:gd name="connsiteY25" fmla="*/ 1706315 h 2296230"/>
                  <a:gd name="connisteX26" fmla="*/ 626039 w 3177328"/>
                  <a:gd name="connsiteY26" fmla="*/ 1800295 h 2296230"/>
                  <a:gd name="connisteX27" fmla="*/ 649534 w 3177328"/>
                  <a:gd name="connsiteY27" fmla="*/ 1870780 h 2296230"/>
                  <a:gd name="connisteX28" fmla="*/ 673029 w 3177328"/>
                  <a:gd name="connsiteY28" fmla="*/ 1953330 h 2296230"/>
                  <a:gd name="connisteX29" fmla="*/ 696524 w 3177328"/>
                  <a:gd name="connsiteY29" fmla="*/ 2023815 h 2296230"/>
                  <a:gd name="connisteX30" fmla="*/ 731449 w 3177328"/>
                  <a:gd name="connsiteY30" fmla="*/ 2105730 h 2296230"/>
                  <a:gd name="connisteX31" fmla="*/ 801934 w 3177328"/>
                  <a:gd name="connsiteY31" fmla="*/ 2176215 h 2296230"/>
                  <a:gd name="connisteX32" fmla="*/ 872419 w 3177328"/>
                  <a:gd name="connsiteY32" fmla="*/ 2223840 h 2296230"/>
                  <a:gd name="connisteX33" fmla="*/ 942904 w 3177328"/>
                  <a:gd name="connsiteY33" fmla="*/ 2258765 h 2296230"/>
                  <a:gd name="connisteX34" fmla="*/ 1036884 w 3177328"/>
                  <a:gd name="connsiteY34" fmla="*/ 2282260 h 2296230"/>
                  <a:gd name="connisteX35" fmla="*/ 1130864 w 3177328"/>
                  <a:gd name="connsiteY35" fmla="*/ 2294325 h 2296230"/>
                  <a:gd name="connisteX36" fmla="*/ 1213414 w 3177328"/>
                  <a:gd name="connsiteY36" fmla="*/ 2294325 h 2296230"/>
                  <a:gd name="connisteX37" fmla="*/ 1295964 w 3177328"/>
                  <a:gd name="connsiteY37" fmla="*/ 2282260 h 2296230"/>
                  <a:gd name="connisteX38" fmla="*/ 1424869 w 3177328"/>
                  <a:gd name="connsiteY38" fmla="*/ 2223840 h 2296230"/>
                  <a:gd name="connisteX39" fmla="*/ 1530914 w 3177328"/>
                  <a:gd name="connsiteY39" fmla="*/ 2141290 h 2296230"/>
                  <a:gd name="connisteX40" fmla="*/ 1624894 w 3177328"/>
                  <a:gd name="connsiteY40" fmla="*/ 2105730 h 2296230"/>
                  <a:gd name="connisteX41" fmla="*/ 1706809 w 3177328"/>
                  <a:gd name="connsiteY41" fmla="*/ 2082235 h 2296230"/>
                  <a:gd name="connisteX42" fmla="*/ 1789359 w 3177328"/>
                  <a:gd name="connsiteY42" fmla="*/ 2082235 h 2296230"/>
                  <a:gd name="connisteX43" fmla="*/ 1871909 w 3177328"/>
                  <a:gd name="connsiteY43" fmla="*/ 2082235 h 2296230"/>
                  <a:gd name="connisteX44" fmla="*/ 1953824 w 3177328"/>
                  <a:gd name="connsiteY44" fmla="*/ 2082235 h 2296230"/>
                  <a:gd name="connisteX45" fmla="*/ 2024309 w 3177328"/>
                  <a:gd name="connsiteY45" fmla="*/ 2105730 h 2296230"/>
                  <a:gd name="connisteX46" fmla="*/ 2094794 w 3177328"/>
                  <a:gd name="connsiteY46" fmla="*/ 2141290 h 2296230"/>
                  <a:gd name="connisteX47" fmla="*/ 2165279 w 3177328"/>
                  <a:gd name="connsiteY47" fmla="*/ 2164785 h 2296230"/>
                  <a:gd name="connisteX48" fmla="*/ 2259259 w 3177328"/>
                  <a:gd name="connsiteY48" fmla="*/ 2188280 h 2296230"/>
                  <a:gd name="connisteX49" fmla="*/ 2329744 w 3177328"/>
                  <a:gd name="connsiteY49" fmla="*/ 2211775 h 2296230"/>
                  <a:gd name="connisteX50" fmla="*/ 2412294 w 3177328"/>
                  <a:gd name="connsiteY50" fmla="*/ 2235270 h 2296230"/>
                  <a:gd name="connisteX51" fmla="*/ 2518339 w 3177328"/>
                  <a:gd name="connsiteY51" fmla="*/ 2247335 h 2296230"/>
                  <a:gd name="connisteX52" fmla="*/ 2612319 w 3177328"/>
                  <a:gd name="connsiteY52" fmla="*/ 2258765 h 2296230"/>
                  <a:gd name="connisteX53" fmla="*/ 2706299 w 3177328"/>
                  <a:gd name="connsiteY53" fmla="*/ 2258765 h 2296230"/>
                  <a:gd name="connisteX54" fmla="*/ 2788214 w 3177328"/>
                  <a:gd name="connsiteY54" fmla="*/ 2258765 h 2296230"/>
                  <a:gd name="connisteX55" fmla="*/ 2858699 w 3177328"/>
                  <a:gd name="connsiteY55" fmla="*/ 2258765 h 2296230"/>
                  <a:gd name="connisteX56" fmla="*/ 2941249 w 3177328"/>
                  <a:gd name="connsiteY56" fmla="*/ 2235270 h 2296230"/>
                  <a:gd name="connisteX57" fmla="*/ 3035229 w 3177328"/>
                  <a:gd name="connsiteY57" fmla="*/ 2188280 h 2296230"/>
                  <a:gd name="connisteX58" fmla="*/ 3093649 w 3177328"/>
                  <a:gd name="connsiteY58" fmla="*/ 2117795 h 2296230"/>
                  <a:gd name="connisteX59" fmla="*/ 3140639 w 3177328"/>
                  <a:gd name="connsiteY59" fmla="*/ 2023815 h 2296230"/>
                  <a:gd name="connisteX60" fmla="*/ 3164769 w 3177328"/>
                  <a:gd name="connsiteY60" fmla="*/ 1917770 h 2296230"/>
                  <a:gd name="connisteX61" fmla="*/ 3176199 w 3177328"/>
                  <a:gd name="connsiteY61" fmla="*/ 1847285 h 2296230"/>
                  <a:gd name="connisteX62" fmla="*/ 3176199 w 3177328"/>
                  <a:gd name="connsiteY62" fmla="*/ 1765370 h 2296230"/>
                  <a:gd name="connisteX63" fmla="*/ 3176199 w 3177328"/>
                  <a:gd name="connsiteY63" fmla="*/ 1694885 h 2296230"/>
                  <a:gd name="connisteX64" fmla="*/ 3164769 w 3177328"/>
                  <a:gd name="connsiteY64" fmla="*/ 1624400 h 2296230"/>
                  <a:gd name="connisteX65" fmla="*/ 3140639 w 3177328"/>
                  <a:gd name="connsiteY65" fmla="*/ 1506290 h 2296230"/>
                  <a:gd name="connisteX66" fmla="*/ 3105714 w 3177328"/>
                  <a:gd name="connsiteY66" fmla="*/ 1435805 h 2296230"/>
                  <a:gd name="connisteX67" fmla="*/ 3070154 w 3177328"/>
                  <a:gd name="connsiteY67" fmla="*/ 1365320 h 2296230"/>
                  <a:gd name="connisteX68" fmla="*/ 2988239 w 3177328"/>
                  <a:gd name="connsiteY68" fmla="*/ 1294835 h 2296230"/>
                  <a:gd name="connisteX69" fmla="*/ 2905689 w 3177328"/>
                  <a:gd name="connsiteY69" fmla="*/ 1259910 h 2296230"/>
                  <a:gd name="connisteX70" fmla="*/ 2835204 w 3177328"/>
                  <a:gd name="connsiteY70" fmla="*/ 1247845 h 2296230"/>
                  <a:gd name="connisteX71" fmla="*/ 2764719 w 3177328"/>
                  <a:gd name="connsiteY71" fmla="*/ 1247845 h 2296230"/>
                  <a:gd name="connisteX72" fmla="*/ 2694234 w 3177328"/>
                  <a:gd name="connsiteY72" fmla="*/ 1247845 h 2296230"/>
                  <a:gd name="connisteX73" fmla="*/ 2623749 w 3177328"/>
                  <a:gd name="connsiteY73" fmla="*/ 1247845 h 2296230"/>
                  <a:gd name="connisteX74" fmla="*/ 2553264 w 3177328"/>
                  <a:gd name="connsiteY74" fmla="*/ 1236415 h 2296230"/>
                  <a:gd name="connisteX75" fmla="*/ 2470714 w 3177328"/>
                  <a:gd name="connsiteY75" fmla="*/ 1200855 h 2296230"/>
                  <a:gd name="connisteX76" fmla="*/ 2400229 w 3177328"/>
                  <a:gd name="connsiteY76" fmla="*/ 1165930 h 2296230"/>
                  <a:gd name="connisteX77" fmla="*/ 2329744 w 3177328"/>
                  <a:gd name="connsiteY77" fmla="*/ 1095445 h 2296230"/>
                  <a:gd name="connisteX78" fmla="*/ 2306249 w 3177328"/>
                  <a:gd name="connsiteY78" fmla="*/ 1024960 h 2296230"/>
                  <a:gd name="connisteX79" fmla="*/ 2259259 w 3177328"/>
                  <a:gd name="connsiteY79" fmla="*/ 942410 h 2296230"/>
                  <a:gd name="connisteX80" fmla="*/ 2188774 w 3177328"/>
                  <a:gd name="connsiteY80" fmla="*/ 871925 h 2296230"/>
                  <a:gd name="connisteX81" fmla="*/ 2118289 w 3177328"/>
                  <a:gd name="connsiteY81" fmla="*/ 824935 h 2296230"/>
                  <a:gd name="connisteX82" fmla="*/ 2047804 w 3177328"/>
                  <a:gd name="connsiteY82" fmla="*/ 789375 h 2296230"/>
                  <a:gd name="connisteX83" fmla="*/ 1989384 w 3177328"/>
                  <a:gd name="connsiteY83" fmla="*/ 718890 h 2296230"/>
                  <a:gd name="connisteX84" fmla="*/ 1965889 w 3177328"/>
                  <a:gd name="connsiteY84" fmla="*/ 648405 h 2296230"/>
                  <a:gd name="connisteX85" fmla="*/ 1953824 w 3177328"/>
                  <a:gd name="connsiteY85" fmla="*/ 577920 h 2296230"/>
                  <a:gd name="connisteX86" fmla="*/ 1953824 w 3177328"/>
                  <a:gd name="connsiteY86" fmla="*/ 496005 h 2296230"/>
                  <a:gd name="connisteX87" fmla="*/ 1953824 w 3177328"/>
                  <a:gd name="connsiteY87" fmla="*/ 425520 h 2296230"/>
                  <a:gd name="connisteX88" fmla="*/ 1977319 w 3177328"/>
                  <a:gd name="connsiteY88" fmla="*/ 355035 h 2296230"/>
                  <a:gd name="connisteX89" fmla="*/ 2024309 w 3177328"/>
                  <a:gd name="connsiteY89" fmla="*/ 284550 h 2296230"/>
                  <a:gd name="connisteX90" fmla="*/ 2000814 w 3177328"/>
                  <a:gd name="connsiteY90" fmla="*/ 202000 h 2296230"/>
                  <a:gd name="connisteX91" fmla="*/ 1942394 w 3177328"/>
                  <a:gd name="connsiteY91" fmla="*/ 119450 h 2296230"/>
                  <a:gd name="connisteX92" fmla="*/ 1871909 w 3177328"/>
                  <a:gd name="connsiteY92" fmla="*/ 61030 h 2296230"/>
                  <a:gd name="connisteX93" fmla="*/ 1789359 w 3177328"/>
                  <a:gd name="connsiteY93" fmla="*/ 25470 h 2296230"/>
                  <a:gd name="connisteX94" fmla="*/ 1695379 w 3177328"/>
                  <a:gd name="connsiteY94" fmla="*/ 1975 h 2296230"/>
                  <a:gd name="connisteX95" fmla="*/ 1601399 w 3177328"/>
                  <a:gd name="connsiteY95" fmla="*/ 1975 h 2296230"/>
                  <a:gd name="connisteX96" fmla="*/ 1507419 w 3177328"/>
                  <a:gd name="connsiteY96" fmla="*/ 1975 h 2296230"/>
                  <a:gd name="connisteX97" fmla="*/ 1436934 w 3177328"/>
                  <a:gd name="connsiteY97" fmla="*/ 14040 h 2296230"/>
                  <a:gd name="connisteX98" fmla="*/ 1366449 w 3177328"/>
                  <a:gd name="connsiteY98" fmla="*/ 48965 h 2296230"/>
                  <a:gd name="connisteX99" fmla="*/ 1295964 w 3177328"/>
                  <a:gd name="connsiteY99" fmla="*/ 61030 h 2296230"/>
                  <a:gd name="connisteX100" fmla="*/ 1213414 w 3177328"/>
                  <a:gd name="connsiteY100" fmla="*/ 72460 h 2296230"/>
                  <a:gd name="connisteX101" fmla="*/ 1142929 w 3177328"/>
                  <a:gd name="connsiteY101" fmla="*/ 84525 h 2296230"/>
                  <a:gd name="connisteX102" fmla="*/ 1072444 w 3177328"/>
                  <a:gd name="connsiteY102" fmla="*/ 95955 h 2296230"/>
                  <a:gd name="connisteX103" fmla="*/ 989894 w 3177328"/>
                  <a:gd name="connsiteY103" fmla="*/ 108020 h 2296230"/>
                  <a:gd name="connisteX104" fmla="*/ 919409 w 3177328"/>
                  <a:gd name="connsiteY104" fmla="*/ 142945 h 2296230"/>
                  <a:gd name="connisteX105" fmla="*/ 895914 w 3177328"/>
                  <a:gd name="connsiteY105" fmla="*/ 166440 h 229623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  <a:cxn ang="0">
                    <a:pos x="connisteX16" y="connsiteY16"/>
                  </a:cxn>
                  <a:cxn ang="0">
                    <a:pos x="connisteX17" y="connsiteY17"/>
                  </a:cxn>
                  <a:cxn ang="0">
                    <a:pos x="connisteX18" y="connsiteY18"/>
                  </a:cxn>
                  <a:cxn ang="0">
                    <a:pos x="connisteX19" y="connsiteY19"/>
                  </a:cxn>
                  <a:cxn ang="0">
                    <a:pos x="connisteX20" y="connsiteY20"/>
                  </a:cxn>
                  <a:cxn ang="0">
                    <a:pos x="connisteX21" y="connsiteY21"/>
                  </a:cxn>
                  <a:cxn ang="0">
                    <a:pos x="connisteX22" y="connsiteY22"/>
                  </a:cxn>
                  <a:cxn ang="0">
                    <a:pos x="connisteX23" y="connsiteY23"/>
                  </a:cxn>
                  <a:cxn ang="0">
                    <a:pos x="connisteX24" y="connsiteY24"/>
                  </a:cxn>
                  <a:cxn ang="0">
                    <a:pos x="connisteX25" y="connsiteY25"/>
                  </a:cxn>
                  <a:cxn ang="0">
                    <a:pos x="connisteX26" y="connsiteY26"/>
                  </a:cxn>
                  <a:cxn ang="0">
                    <a:pos x="connisteX27" y="connsiteY27"/>
                  </a:cxn>
                  <a:cxn ang="0">
                    <a:pos x="connisteX28" y="connsiteY28"/>
                  </a:cxn>
                  <a:cxn ang="0">
                    <a:pos x="connisteX29" y="connsiteY29"/>
                  </a:cxn>
                  <a:cxn ang="0">
                    <a:pos x="connisteX30" y="connsiteY30"/>
                  </a:cxn>
                  <a:cxn ang="0">
                    <a:pos x="connisteX31" y="connsiteY31"/>
                  </a:cxn>
                  <a:cxn ang="0">
                    <a:pos x="connisteX32" y="connsiteY32"/>
                  </a:cxn>
                  <a:cxn ang="0">
                    <a:pos x="connisteX33" y="connsiteY33"/>
                  </a:cxn>
                  <a:cxn ang="0">
                    <a:pos x="connisteX34" y="connsiteY34"/>
                  </a:cxn>
                  <a:cxn ang="0">
                    <a:pos x="connisteX35" y="connsiteY35"/>
                  </a:cxn>
                  <a:cxn ang="0">
                    <a:pos x="connisteX36" y="connsiteY36"/>
                  </a:cxn>
                  <a:cxn ang="0">
                    <a:pos x="connisteX37" y="connsiteY37"/>
                  </a:cxn>
                  <a:cxn ang="0">
                    <a:pos x="connisteX38" y="connsiteY38"/>
                  </a:cxn>
                  <a:cxn ang="0">
                    <a:pos x="connisteX39" y="connsiteY39"/>
                  </a:cxn>
                  <a:cxn ang="0">
                    <a:pos x="connisteX40" y="connsiteY40"/>
                  </a:cxn>
                  <a:cxn ang="0">
                    <a:pos x="connisteX41" y="connsiteY41"/>
                  </a:cxn>
                  <a:cxn ang="0">
                    <a:pos x="connisteX42" y="connsiteY42"/>
                  </a:cxn>
                  <a:cxn ang="0">
                    <a:pos x="connisteX43" y="connsiteY43"/>
                  </a:cxn>
                  <a:cxn ang="0">
                    <a:pos x="connisteX44" y="connsiteY44"/>
                  </a:cxn>
                  <a:cxn ang="0">
                    <a:pos x="connisteX45" y="connsiteY45"/>
                  </a:cxn>
                  <a:cxn ang="0">
                    <a:pos x="connisteX46" y="connsiteY46"/>
                  </a:cxn>
                  <a:cxn ang="0">
                    <a:pos x="connisteX47" y="connsiteY47"/>
                  </a:cxn>
                  <a:cxn ang="0">
                    <a:pos x="connisteX48" y="connsiteY48"/>
                  </a:cxn>
                  <a:cxn ang="0">
                    <a:pos x="connisteX49" y="connsiteY49"/>
                  </a:cxn>
                  <a:cxn ang="0">
                    <a:pos x="connisteX50" y="connsiteY50"/>
                  </a:cxn>
                  <a:cxn ang="0">
                    <a:pos x="connisteX51" y="connsiteY51"/>
                  </a:cxn>
                  <a:cxn ang="0">
                    <a:pos x="connisteX52" y="connsiteY52"/>
                  </a:cxn>
                  <a:cxn ang="0">
                    <a:pos x="connisteX53" y="connsiteY53"/>
                  </a:cxn>
                  <a:cxn ang="0">
                    <a:pos x="connisteX54" y="connsiteY54"/>
                  </a:cxn>
                  <a:cxn ang="0">
                    <a:pos x="connisteX55" y="connsiteY55"/>
                  </a:cxn>
                  <a:cxn ang="0">
                    <a:pos x="connisteX56" y="connsiteY56"/>
                  </a:cxn>
                  <a:cxn ang="0">
                    <a:pos x="connisteX57" y="connsiteY57"/>
                  </a:cxn>
                  <a:cxn ang="0">
                    <a:pos x="connisteX58" y="connsiteY58"/>
                  </a:cxn>
                  <a:cxn ang="0">
                    <a:pos x="connisteX59" y="connsiteY59"/>
                  </a:cxn>
                  <a:cxn ang="0">
                    <a:pos x="connisteX60" y="connsiteY60"/>
                  </a:cxn>
                  <a:cxn ang="0">
                    <a:pos x="connisteX61" y="connsiteY61"/>
                  </a:cxn>
                  <a:cxn ang="0">
                    <a:pos x="connisteX62" y="connsiteY62"/>
                  </a:cxn>
                  <a:cxn ang="0">
                    <a:pos x="connisteX63" y="connsiteY63"/>
                  </a:cxn>
                  <a:cxn ang="0">
                    <a:pos x="connisteX64" y="connsiteY64"/>
                  </a:cxn>
                  <a:cxn ang="0">
                    <a:pos x="connisteX65" y="connsiteY65"/>
                  </a:cxn>
                  <a:cxn ang="0">
                    <a:pos x="connisteX66" y="connsiteY66"/>
                  </a:cxn>
                  <a:cxn ang="0">
                    <a:pos x="connisteX67" y="connsiteY67"/>
                  </a:cxn>
                  <a:cxn ang="0">
                    <a:pos x="connisteX68" y="connsiteY68"/>
                  </a:cxn>
                  <a:cxn ang="0">
                    <a:pos x="connisteX69" y="connsiteY69"/>
                  </a:cxn>
                  <a:cxn ang="0">
                    <a:pos x="connisteX70" y="connsiteY70"/>
                  </a:cxn>
                  <a:cxn ang="0">
                    <a:pos x="connisteX71" y="connsiteY71"/>
                  </a:cxn>
                  <a:cxn ang="0">
                    <a:pos x="connisteX72" y="connsiteY72"/>
                  </a:cxn>
                  <a:cxn ang="0">
                    <a:pos x="connisteX73" y="connsiteY73"/>
                  </a:cxn>
                  <a:cxn ang="0">
                    <a:pos x="connisteX74" y="connsiteY74"/>
                  </a:cxn>
                  <a:cxn ang="0">
                    <a:pos x="connisteX75" y="connsiteY75"/>
                  </a:cxn>
                  <a:cxn ang="0">
                    <a:pos x="connisteX76" y="connsiteY76"/>
                  </a:cxn>
                  <a:cxn ang="0">
                    <a:pos x="connisteX77" y="connsiteY77"/>
                  </a:cxn>
                  <a:cxn ang="0">
                    <a:pos x="connisteX78" y="connsiteY78"/>
                  </a:cxn>
                  <a:cxn ang="0">
                    <a:pos x="connisteX79" y="connsiteY79"/>
                  </a:cxn>
                  <a:cxn ang="0">
                    <a:pos x="connisteX80" y="connsiteY80"/>
                  </a:cxn>
                  <a:cxn ang="0">
                    <a:pos x="connisteX81" y="connsiteY81"/>
                  </a:cxn>
                  <a:cxn ang="0">
                    <a:pos x="connisteX82" y="connsiteY82"/>
                  </a:cxn>
                  <a:cxn ang="0">
                    <a:pos x="connisteX83" y="connsiteY83"/>
                  </a:cxn>
                  <a:cxn ang="0">
                    <a:pos x="connisteX84" y="connsiteY84"/>
                  </a:cxn>
                  <a:cxn ang="0">
                    <a:pos x="connisteX85" y="connsiteY85"/>
                  </a:cxn>
                  <a:cxn ang="0">
                    <a:pos x="connisteX86" y="connsiteY86"/>
                  </a:cxn>
                  <a:cxn ang="0">
                    <a:pos x="connisteX87" y="connsiteY87"/>
                  </a:cxn>
                  <a:cxn ang="0">
                    <a:pos x="connisteX88" y="connsiteY88"/>
                  </a:cxn>
                  <a:cxn ang="0">
                    <a:pos x="connisteX89" y="connsiteY89"/>
                  </a:cxn>
                  <a:cxn ang="0">
                    <a:pos x="connisteX90" y="connsiteY90"/>
                  </a:cxn>
                  <a:cxn ang="0">
                    <a:pos x="connisteX91" y="connsiteY91"/>
                  </a:cxn>
                  <a:cxn ang="0">
                    <a:pos x="connisteX92" y="connsiteY92"/>
                  </a:cxn>
                  <a:cxn ang="0">
                    <a:pos x="connisteX93" y="connsiteY93"/>
                  </a:cxn>
                  <a:cxn ang="0">
                    <a:pos x="connisteX94" y="connsiteY94"/>
                  </a:cxn>
                  <a:cxn ang="0">
                    <a:pos x="connisteX95" y="connsiteY95"/>
                  </a:cxn>
                  <a:cxn ang="0">
                    <a:pos x="connisteX96" y="connsiteY96"/>
                  </a:cxn>
                  <a:cxn ang="0">
                    <a:pos x="connisteX97" y="connsiteY97"/>
                  </a:cxn>
                  <a:cxn ang="0">
                    <a:pos x="connisteX98" y="connsiteY98"/>
                  </a:cxn>
                  <a:cxn ang="0">
                    <a:pos x="connisteX99" y="connsiteY99"/>
                  </a:cxn>
                  <a:cxn ang="0">
                    <a:pos x="connisteX100" y="connsiteY100"/>
                  </a:cxn>
                  <a:cxn ang="0">
                    <a:pos x="connisteX101" y="connsiteY101"/>
                  </a:cxn>
                  <a:cxn ang="0">
                    <a:pos x="connisteX102" y="connsiteY102"/>
                  </a:cxn>
                  <a:cxn ang="0">
                    <a:pos x="connisteX103" y="connsiteY103"/>
                  </a:cxn>
                  <a:cxn ang="0">
                    <a:pos x="connisteX104" y="connsiteY104"/>
                  </a:cxn>
                  <a:cxn ang="0">
                    <a:pos x="connisteX105" y="connsiteY105"/>
                  </a:cxn>
                </a:cxnLst>
                <a:rect l="l" t="t" r="r" b="b"/>
                <a:pathLst>
                  <a:path w="3177328" h="2296231">
                    <a:moveTo>
                      <a:pt x="895914" y="166441"/>
                    </a:moveTo>
                    <a:cubicBezTo>
                      <a:pt x="876864" y="180411"/>
                      <a:pt x="855909" y="195016"/>
                      <a:pt x="825429" y="214066"/>
                    </a:cubicBezTo>
                    <a:cubicBezTo>
                      <a:pt x="794949" y="233116"/>
                      <a:pt x="773994" y="242006"/>
                      <a:pt x="743514" y="261056"/>
                    </a:cubicBezTo>
                    <a:cubicBezTo>
                      <a:pt x="713034" y="280106"/>
                      <a:pt x="706049" y="291536"/>
                      <a:pt x="673029" y="308046"/>
                    </a:cubicBezTo>
                    <a:cubicBezTo>
                      <a:pt x="640009" y="324556"/>
                      <a:pt x="612069" y="329001"/>
                      <a:pt x="579049" y="342971"/>
                    </a:cubicBezTo>
                    <a:cubicBezTo>
                      <a:pt x="546029" y="356941"/>
                      <a:pt x="539044" y="362021"/>
                      <a:pt x="508564" y="378531"/>
                    </a:cubicBezTo>
                    <a:cubicBezTo>
                      <a:pt x="478084" y="395041"/>
                      <a:pt x="456494" y="409011"/>
                      <a:pt x="426014" y="425521"/>
                    </a:cubicBezTo>
                    <a:cubicBezTo>
                      <a:pt x="395534" y="442031"/>
                      <a:pt x="386009" y="439491"/>
                      <a:pt x="355529" y="460446"/>
                    </a:cubicBezTo>
                    <a:cubicBezTo>
                      <a:pt x="325049" y="481401"/>
                      <a:pt x="300919" y="502991"/>
                      <a:pt x="272979" y="530931"/>
                    </a:cubicBezTo>
                    <a:cubicBezTo>
                      <a:pt x="245039" y="558871"/>
                      <a:pt x="238054" y="570936"/>
                      <a:pt x="214559" y="601416"/>
                    </a:cubicBezTo>
                    <a:cubicBezTo>
                      <a:pt x="191064" y="631896"/>
                      <a:pt x="176459" y="653486"/>
                      <a:pt x="155504" y="683966"/>
                    </a:cubicBezTo>
                    <a:cubicBezTo>
                      <a:pt x="134549" y="714446"/>
                      <a:pt x="132009" y="726511"/>
                      <a:pt x="108514" y="754451"/>
                    </a:cubicBezTo>
                    <a:cubicBezTo>
                      <a:pt x="85019" y="782391"/>
                      <a:pt x="58984" y="796996"/>
                      <a:pt x="38029" y="824936"/>
                    </a:cubicBezTo>
                    <a:cubicBezTo>
                      <a:pt x="17074" y="852876"/>
                      <a:pt x="10089" y="867481"/>
                      <a:pt x="3104" y="895421"/>
                    </a:cubicBezTo>
                    <a:cubicBezTo>
                      <a:pt x="-3881" y="923361"/>
                      <a:pt x="3104" y="937966"/>
                      <a:pt x="3104" y="965906"/>
                    </a:cubicBezTo>
                    <a:cubicBezTo>
                      <a:pt x="3104" y="993846"/>
                      <a:pt x="-1341" y="1005911"/>
                      <a:pt x="3104" y="1036391"/>
                    </a:cubicBezTo>
                    <a:cubicBezTo>
                      <a:pt x="7549" y="1066871"/>
                      <a:pt x="15169" y="1083381"/>
                      <a:pt x="26599" y="1118941"/>
                    </a:cubicBezTo>
                    <a:cubicBezTo>
                      <a:pt x="38029" y="1154501"/>
                      <a:pt x="50094" y="1177996"/>
                      <a:pt x="61524" y="1212921"/>
                    </a:cubicBezTo>
                    <a:cubicBezTo>
                      <a:pt x="72954" y="1247846"/>
                      <a:pt x="71049" y="1261816"/>
                      <a:pt x="85019" y="1294836"/>
                    </a:cubicBezTo>
                    <a:cubicBezTo>
                      <a:pt x="98989" y="1327856"/>
                      <a:pt x="112959" y="1346906"/>
                      <a:pt x="132009" y="1377386"/>
                    </a:cubicBezTo>
                    <a:cubicBezTo>
                      <a:pt x="151059" y="1407866"/>
                      <a:pt x="152964" y="1417391"/>
                      <a:pt x="178999" y="1447871"/>
                    </a:cubicBezTo>
                    <a:cubicBezTo>
                      <a:pt x="205034" y="1478351"/>
                      <a:pt x="231069" y="1506926"/>
                      <a:pt x="261549" y="1530421"/>
                    </a:cubicBezTo>
                    <a:cubicBezTo>
                      <a:pt x="292029" y="1553916"/>
                      <a:pt x="299014" y="1546296"/>
                      <a:pt x="332034" y="1565346"/>
                    </a:cubicBezTo>
                    <a:cubicBezTo>
                      <a:pt x="365054" y="1584396"/>
                      <a:pt x="392994" y="1605351"/>
                      <a:pt x="426014" y="1624401"/>
                    </a:cubicBezTo>
                    <a:cubicBezTo>
                      <a:pt x="459034" y="1643451"/>
                      <a:pt x="468559" y="1642816"/>
                      <a:pt x="496499" y="1659326"/>
                    </a:cubicBezTo>
                    <a:cubicBezTo>
                      <a:pt x="524439" y="1675836"/>
                      <a:pt x="540949" y="1678376"/>
                      <a:pt x="566984" y="1706316"/>
                    </a:cubicBezTo>
                    <a:cubicBezTo>
                      <a:pt x="593019" y="1734256"/>
                      <a:pt x="609529" y="1767276"/>
                      <a:pt x="626039" y="1800296"/>
                    </a:cubicBezTo>
                    <a:cubicBezTo>
                      <a:pt x="642549" y="1833316"/>
                      <a:pt x="640009" y="1840301"/>
                      <a:pt x="649534" y="1870781"/>
                    </a:cubicBezTo>
                    <a:cubicBezTo>
                      <a:pt x="659059" y="1901261"/>
                      <a:pt x="663504" y="1922851"/>
                      <a:pt x="673029" y="1953331"/>
                    </a:cubicBezTo>
                    <a:cubicBezTo>
                      <a:pt x="682554" y="1983811"/>
                      <a:pt x="685094" y="1993336"/>
                      <a:pt x="696524" y="2023816"/>
                    </a:cubicBezTo>
                    <a:cubicBezTo>
                      <a:pt x="707954" y="2054296"/>
                      <a:pt x="710494" y="2075251"/>
                      <a:pt x="731449" y="2105731"/>
                    </a:cubicBezTo>
                    <a:cubicBezTo>
                      <a:pt x="752404" y="2136211"/>
                      <a:pt x="773994" y="2152721"/>
                      <a:pt x="801934" y="2176216"/>
                    </a:cubicBezTo>
                    <a:cubicBezTo>
                      <a:pt x="829874" y="2199711"/>
                      <a:pt x="844479" y="2207331"/>
                      <a:pt x="872419" y="2223841"/>
                    </a:cubicBezTo>
                    <a:cubicBezTo>
                      <a:pt x="900359" y="2240351"/>
                      <a:pt x="909884" y="2247336"/>
                      <a:pt x="942904" y="2258766"/>
                    </a:cubicBezTo>
                    <a:cubicBezTo>
                      <a:pt x="975924" y="2270196"/>
                      <a:pt x="999419" y="2275276"/>
                      <a:pt x="1036884" y="2282261"/>
                    </a:cubicBezTo>
                    <a:cubicBezTo>
                      <a:pt x="1074349" y="2289246"/>
                      <a:pt x="1095304" y="2291786"/>
                      <a:pt x="1130864" y="2294326"/>
                    </a:cubicBezTo>
                    <a:cubicBezTo>
                      <a:pt x="1166424" y="2296866"/>
                      <a:pt x="1180394" y="2296866"/>
                      <a:pt x="1213414" y="2294326"/>
                    </a:cubicBezTo>
                    <a:cubicBezTo>
                      <a:pt x="1246434" y="2291786"/>
                      <a:pt x="1253419" y="2296231"/>
                      <a:pt x="1295964" y="2282261"/>
                    </a:cubicBezTo>
                    <a:cubicBezTo>
                      <a:pt x="1338509" y="2268291"/>
                      <a:pt x="1377879" y="2251781"/>
                      <a:pt x="1424869" y="2223841"/>
                    </a:cubicBezTo>
                    <a:cubicBezTo>
                      <a:pt x="1471859" y="2195901"/>
                      <a:pt x="1490909" y="2164786"/>
                      <a:pt x="1530914" y="2141291"/>
                    </a:cubicBezTo>
                    <a:cubicBezTo>
                      <a:pt x="1570919" y="2117796"/>
                      <a:pt x="1589969" y="2117796"/>
                      <a:pt x="1624894" y="2105731"/>
                    </a:cubicBezTo>
                    <a:cubicBezTo>
                      <a:pt x="1659819" y="2093666"/>
                      <a:pt x="1673789" y="2086681"/>
                      <a:pt x="1706809" y="2082236"/>
                    </a:cubicBezTo>
                    <a:cubicBezTo>
                      <a:pt x="1739829" y="2077791"/>
                      <a:pt x="1756339" y="2082236"/>
                      <a:pt x="1789359" y="2082236"/>
                    </a:cubicBezTo>
                    <a:cubicBezTo>
                      <a:pt x="1822379" y="2082236"/>
                      <a:pt x="1838889" y="2082236"/>
                      <a:pt x="1871909" y="2082236"/>
                    </a:cubicBezTo>
                    <a:cubicBezTo>
                      <a:pt x="1904929" y="2082236"/>
                      <a:pt x="1923344" y="2077791"/>
                      <a:pt x="1953824" y="2082236"/>
                    </a:cubicBezTo>
                    <a:cubicBezTo>
                      <a:pt x="1984304" y="2086681"/>
                      <a:pt x="1996369" y="2093666"/>
                      <a:pt x="2024309" y="2105731"/>
                    </a:cubicBezTo>
                    <a:cubicBezTo>
                      <a:pt x="2052249" y="2117796"/>
                      <a:pt x="2066854" y="2129226"/>
                      <a:pt x="2094794" y="2141291"/>
                    </a:cubicBezTo>
                    <a:cubicBezTo>
                      <a:pt x="2122734" y="2153356"/>
                      <a:pt x="2132259" y="2155261"/>
                      <a:pt x="2165279" y="2164786"/>
                    </a:cubicBezTo>
                    <a:cubicBezTo>
                      <a:pt x="2198299" y="2174311"/>
                      <a:pt x="2226239" y="2178756"/>
                      <a:pt x="2259259" y="2188281"/>
                    </a:cubicBezTo>
                    <a:cubicBezTo>
                      <a:pt x="2292279" y="2197806"/>
                      <a:pt x="2299264" y="2202251"/>
                      <a:pt x="2329744" y="2211776"/>
                    </a:cubicBezTo>
                    <a:cubicBezTo>
                      <a:pt x="2360224" y="2221301"/>
                      <a:pt x="2374829" y="2228286"/>
                      <a:pt x="2412294" y="2235271"/>
                    </a:cubicBezTo>
                    <a:cubicBezTo>
                      <a:pt x="2449759" y="2242256"/>
                      <a:pt x="2478334" y="2242891"/>
                      <a:pt x="2518339" y="2247336"/>
                    </a:cubicBezTo>
                    <a:cubicBezTo>
                      <a:pt x="2558344" y="2251781"/>
                      <a:pt x="2574854" y="2256226"/>
                      <a:pt x="2612319" y="2258766"/>
                    </a:cubicBezTo>
                    <a:cubicBezTo>
                      <a:pt x="2649784" y="2261306"/>
                      <a:pt x="2671374" y="2258766"/>
                      <a:pt x="2706299" y="2258766"/>
                    </a:cubicBezTo>
                    <a:cubicBezTo>
                      <a:pt x="2741224" y="2258766"/>
                      <a:pt x="2757734" y="2258766"/>
                      <a:pt x="2788214" y="2258766"/>
                    </a:cubicBezTo>
                    <a:cubicBezTo>
                      <a:pt x="2818694" y="2258766"/>
                      <a:pt x="2828219" y="2263211"/>
                      <a:pt x="2858699" y="2258766"/>
                    </a:cubicBezTo>
                    <a:cubicBezTo>
                      <a:pt x="2889179" y="2254321"/>
                      <a:pt x="2905689" y="2249241"/>
                      <a:pt x="2941249" y="2235271"/>
                    </a:cubicBezTo>
                    <a:cubicBezTo>
                      <a:pt x="2976809" y="2221301"/>
                      <a:pt x="3004749" y="2211776"/>
                      <a:pt x="3035229" y="2188281"/>
                    </a:cubicBezTo>
                    <a:cubicBezTo>
                      <a:pt x="3065709" y="2164786"/>
                      <a:pt x="3072694" y="2150816"/>
                      <a:pt x="3093649" y="2117796"/>
                    </a:cubicBezTo>
                    <a:cubicBezTo>
                      <a:pt x="3114604" y="2084776"/>
                      <a:pt x="3126669" y="2063821"/>
                      <a:pt x="3140639" y="2023816"/>
                    </a:cubicBezTo>
                    <a:cubicBezTo>
                      <a:pt x="3154609" y="1983811"/>
                      <a:pt x="3157784" y="1953331"/>
                      <a:pt x="3164769" y="1917771"/>
                    </a:cubicBezTo>
                    <a:cubicBezTo>
                      <a:pt x="3171754" y="1882211"/>
                      <a:pt x="3173659" y="1877766"/>
                      <a:pt x="3176199" y="1847286"/>
                    </a:cubicBezTo>
                    <a:cubicBezTo>
                      <a:pt x="3178739" y="1816806"/>
                      <a:pt x="3176199" y="1795851"/>
                      <a:pt x="3176199" y="1765371"/>
                    </a:cubicBezTo>
                    <a:cubicBezTo>
                      <a:pt x="3176199" y="1734891"/>
                      <a:pt x="3178739" y="1722826"/>
                      <a:pt x="3176199" y="1694886"/>
                    </a:cubicBezTo>
                    <a:cubicBezTo>
                      <a:pt x="3173659" y="1666946"/>
                      <a:pt x="3171754" y="1661866"/>
                      <a:pt x="3164769" y="1624401"/>
                    </a:cubicBezTo>
                    <a:cubicBezTo>
                      <a:pt x="3157784" y="1586936"/>
                      <a:pt x="3152704" y="1543756"/>
                      <a:pt x="3140639" y="1506291"/>
                    </a:cubicBezTo>
                    <a:cubicBezTo>
                      <a:pt x="3128574" y="1468826"/>
                      <a:pt x="3119684" y="1463746"/>
                      <a:pt x="3105714" y="1435806"/>
                    </a:cubicBezTo>
                    <a:cubicBezTo>
                      <a:pt x="3091744" y="1407866"/>
                      <a:pt x="3093649" y="1393261"/>
                      <a:pt x="3070154" y="1365321"/>
                    </a:cubicBezTo>
                    <a:cubicBezTo>
                      <a:pt x="3046659" y="1337381"/>
                      <a:pt x="3021259" y="1315791"/>
                      <a:pt x="2988239" y="1294836"/>
                    </a:cubicBezTo>
                    <a:cubicBezTo>
                      <a:pt x="2955219" y="1273881"/>
                      <a:pt x="2936169" y="1269436"/>
                      <a:pt x="2905689" y="1259911"/>
                    </a:cubicBezTo>
                    <a:cubicBezTo>
                      <a:pt x="2875209" y="1250386"/>
                      <a:pt x="2863144" y="1250386"/>
                      <a:pt x="2835204" y="1247846"/>
                    </a:cubicBezTo>
                    <a:cubicBezTo>
                      <a:pt x="2807264" y="1245306"/>
                      <a:pt x="2792659" y="1247846"/>
                      <a:pt x="2764719" y="1247846"/>
                    </a:cubicBezTo>
                    <a:cubicBezTo>
                      <a:pt x="2736779" y="1247846"/>
                      <a:pt x="2722174" y="1247846"/>
                      <a:pt x="2694234" y="1247846"/>
                    </a:cubicBezTo>
                    <a:cubicBezTo>
                      <a:pt x="2666294" y="1247846"/>
                      <a:pt x="2651689" y="1250386"/>
                      <a:pt x="2623749" y="1247846"/>
                    </a:cubicBezTo>
                    <a:cubicBezTo>
                      <a:pt x="2595809" y="1245306"/>
                      <a:pt x="2583744" y="1245941"/>
                      <a:pt x="2553264" y="1236416"/>
                    </a:cubicBezTo>
                    <a:cubicBezTo>
                      <a:pt x="2522784" y="1226891"/>
                      <a:pt x="2501194" y="1214826"/>
                      <a:pt x="2470714" y="1200856"/>
                    </a:cubicBezTo>
                    <a:cubicBezTo>
                      <a:pt x="2440234" y="1186886"/>
                      <a:pt x="2428169" y="1186886"/>
                      <a:pt x="2400229" y="1165931"/>
                    </a:cubicBezTo>
                    <a:cubicBezTo>
                      <a:pt x="2372289" y="1144976"/>
                      <a:pt x="2348794" y="1123386"/>
                      <a:pt x="2329744" y="1095446"/>
                    </a:cubicBezTo>
                    <a:cubicBezTo>
                      <a:pt x="2310694" y="1067506"/>
                      <a:pt x="2320219" y="1055441"/>
                      <a:pt x="2306249" y="1024961"/>
                    </a:cubicBezTo>
                    <a:cubicBezTo>
                      <a:pt x="2292279" y="994481"/>
                      <a:pt x="2282754" y="972891"/>
                      <a:pt x="2259259" y="942411"/>
                    </a:cubicBezTo>
                    <a:cubicBezTo>
                      <a:pt x="2235764" y="911931"/>
                      <a:pt x="2216714" y="895421"/>
                      <a:pt x="2188774" y="871926"/>
                    </a:cubicBezTo>
                    <a:cubicBezTo>
                      <a:pt x="2160834" y="848431"/>
                      <a:pt x="2146229" y="841446"/>
                      <a:pt x="2118289" y="824936"/>
                    </a:cubicBezTo>
                    <a:cubicBezTo>
                      <a:pt x="2090349" y="808426"/>
                      <a:pt x="2073839" y="810331"/>
                      <a:pt x="2047804" y="789376"/>
                    </a:cubicBezTo>
                    <a:cubicBezTo>
                      <a:pt x="2021769" y="768421"/>
                      <a:pt x="2005894" y="746831"/>
                      <a:pt x="1989384" y="718891"/>
                    </a:cubicBezTo>
                    <a:cubicBezTo>
                      <a:pt x="1972874" y="690951"/>
                      <a:pt x="1972874" y="676346"/>
                      <a:pt x="1965889" y="648406"/>
                    </a:cubicBezTo>
                    <a:cubicBezTo>
                      <a:pt x="1958904" y="620466"/>
                      <a:pt x="1956364" y="608401"/>
                      <a:pt x="1953824" y="577921"/>
                    </a:cubicBezTo>
                    <a:cubicBezTo>
                      <a:pt x="1951284" y="547441"/>
                      <a:pt x="1953824" y="526486"/>
                      <a:pt x="1953824" y="496006"/>
                    </a:cubicBezTo>
                    <a:cubicBezTo>
                      <a:pt x="1953824" y="465526"/>
                      <a:pt x="1949379" y="453461"/>
                      <a:pt x="1953824" y="425521"/>
                    </a:cubicBezTo>
                    <a:cubicBezTo>
                      <a:pt x="1958269" y="397581"/>
                      <a:pt x="1963349" y="382976"/>
                      <a:pt x="1977319" y="355036"/>
                    </a:cubicBezTo>
                    <a:cubicBezTo>
                      <a:pt x="1991289" y="327096"/>
                      <a:pt x="2019864" y="315031"/>
                      <a:pt x="2024309" y="284551"/>
                    </a:cubicBezTo>
                    <a:cubicBezTo>
                      <a:pt x="2028754" y="254071"/>
                      <a:pt x="2017324" y="235021"/>
                      <a:pt x="2000814" y="202001"/>
                    </a:cubicBezTo>
                    <a:cubicBezTo>
                      <a:pt x="1984304" y="168981"/>
                      <a:pt x="1968429" y="147391"/>
                      <a:pt x="1942394" y="119451"/>
                    </a:cubicBezTo>
                    <a:cubicBezTo>
                      <a:pt x="1916359" y="91511"/>
                      <a:pt x="1902389" y="80081"/>
                      <a:pt x="1871909" y="61031"/>
                    </a:cubicBezTo>
                    <a:cubicBezTo>
                      <a:pt x="1841429" y="41981"/>
                      <a:pt x="1824919" y="37536"/>
                      <a:pt x="1789359" y="25471"/>
                    </a:cubicBezTo>
                    <a:cubicBezTo>
                      <a:pt x="1753799" y="13406"/>
                      <a:pt x="1732844" y="6421"/>
                      <a:pt x="1695379" y="1976"/>
                    </a:cubicBezTo>
                    <a:cubicBezTo>
                      <a:pt x="1657914" y="-2469"/>
                      <a:pt x="1638864" y="1976"/>
                      <a:pt x="1601399" y="1976"/>
                    </a:cubicBezTo>
                    <a:cubicBezTo>
                      <a:pt x="1563934" y="1976"/>
                      <a:pt x="1540439" y="-564"/>
                      <a:pt x="1507419" y="1976"/>
                    </a:cubicBezTo>
                    <a:cubicBezTo>
                      <a:pt x="1474399" y="4516"/>
                      <a:pt x="1464874" y="4516"/>
                      <a:pt x="1436934" y="14041"/>
                    </a:cubicBezTo>
                    <a:cubicBezTo>
                      <a:pt x="1408994" y="23566"/>
                      <a:pt x="1394389" y="39441"/>
                      <a:pt x="1366449" y="48966"/>
                    </a:cubicBezTo>
                    <a:cubicBezTo>
                      <a:pt x="1338509" y="58491"/>
                      <a:pt x="1326444" y="56586"/>
                      <a:pt x="1295964" y="61031"/>
                    </a:cubicBezTo>
                    <a:cubicBezTo>
                      <a:pt x="1265484" y="65476"/>
                      <a:pt x="1243894" y="68016"/>
                      <a:pt x="1213414" y="72461"/>
                    </a:cubicBezTo>
                    <a:cubicBezTo>
                      <a:pt x="1182934" y="76906"/>
                      <a:pt x="1170869" y="80081"/>
                      <a:pt x="1142929" y="84526"/>
                    </a:cubicBezTo>
                    <a:cubicBezTo>
                      <a:pt x="1114989" y="88971"/>
                      <a:pt x="1102924" y="91511"/>
                      <a:pt x="1072444" y="95956"/>
                    </a:cubicBezTo>
                    <a:cubicBezTo>
                      <a:pt x="1041964" y="100401"/>
                      <a:pt x="1020374" y="98496"/>
                      <a:pt x="989894" y="108021"/>
                    </a:cubicBezTo>
                    <a:cubicBezTo>
                      <a:pt x="959414" y="117546"/>
                      <a:pt x="938459" y="131516"/>
                      <a:pt x="919409" y="142946"/>
                    </a:cubicBezTo>
                    <a:cubicBezTo>
                      <a:pt x="900359" y="154376"/>
                      <a:pt x="914964" y="152471"/>
                      <a:pt x="895914" y="16644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15216" y="4647"/>
                <a:ext cx="722" cy="7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4093" y="5587"/>
                <a:ext cx="722" cy="7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15938" y="5783"/>
                <a:ext cx="722" cy="7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14815" y="6573"/>
                <a:ext cx="722" cy="7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17064" y="6446"/>
                <a:ext cx="722" cy="7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51" name="直接连接符 50"/>
              <p:cNvCxnSpPr>
                <a:stCxn id="47" idx="7"/>
                <a:endCxn id="46" idx="3"/>
              </p:cNvCxnSpPr>
              <p:nvPr/>
            </p:nvCxnSpPr>
            <p:spPr>
              <a:xfrm flipV="1">
                <a:off x="14709" y="5263"/>
                <a:ext cx="613" cy="43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14454" y="6309"/>
                <a:ext cx="467" cy="37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flipV="1">
                <a:off x="15537" y="6399"/>
                <a:ext cx="507" cy="53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46" idx="5"/>
                <a:endCxn id="48" idx="0"/>
              </p:cNvCxnSpPr>
              <p:nvPr/>
            </p:nvCxnSpPr>
            <p:spPr>
              <a:xfrm>
                <a:off x="15832" y="5263"/>
                <a:ext cx="467" cy="52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47" idx="6"/>
                <a:endCxn id="48" idx="2"/>
              </p:cNvCxnSpPr>
              <p:nvPr/>
            </p:nvCxnSpPr>
            <p:spPr>
              <a:xfrm>
                <a:off x="14815" y="5948"/>
                <a:ext cx="1123" cy="196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50" idx="2"/>
              </p:cNvCxnSpPr>
              <p:nvPr/>
            </p:nvCxnSpPr>
            <p:spPr>
              <a:xfrm flipV="1">
                <a:off x="15537" y="6807"/>
                <a:ext cx="1527" cy="12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stCxn id="48" idx="6"/>
              </p:cNvCxnSpPr>
              <p:nvPr/>
            </p:nvCxnSpPr>
            <p:spPr>
              <a:xfrm>
                <a:off x="16660" y="6144"/>
                <a:ext cx="510" cy="40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任意多边形 58"/>
              <p:cNvSpPr/>
              <p:nvPr/>
            </p:nvSpPr>
            <p:spPr>
              <a:xfrm>
                <a:off x="14531" y="4631"/>
                <a:ext cx="2036" cy="1009"/>
              </a:xfrm>
              <a:custGeom>
                <a:avLst/>
                <a:gdLst>
                  <a:gd name="connisteX0" fmla="*/ 0 w 1316355"/>
                  <a:gd name="connsiteY0" fmla="*/ 0 h 640972"/>
                  <a:gd name="connisteX1" fmla="*/ 35560 w 1316355"/>
                  <a:gd name="connsiteY1" fmla="*/ 70485 h 640972"/>
                  <a:gd name="connisteX2" fmla="*/ 82550 w 1316355"/>
                  <a:gd name="connsiteY2" fmla="*/ 140970 h 640972"/>
                  <a:gd name="connisteX3" fmla="*/ 117475 w 1316355"/>
                  <a:gd name="connsiteY3" fmla="*/ 211455 h 640972"/>
                  <a:gd name="connisteX4" fmla="*/ 153035 w 1316355"/>
                  <a:gd name="connsiteY4" fmla="*/ 281940 h 640972"/>
                  <a:gd name="connisteX5" fmla="*/ 176530 w 1316355"/>
                  <a:gd name="connsiteY5" fmla="*/ 364490 h 640972"/>
                  <a:gd name="connisteX6" fmla="*/ 223520 w 1316355"/>
                  <a:gd name="connsiteY6" fmla="*/ 434975 h 640972"/>
                  <a:gd name="connisteX7" fmla="*/ 247015 w 1316355"/>
                  <a:gd name="connsiteY7" fmla="*/ 505460 h 640972"/>
                  <a:gd name="connisteX8" fmla="*/ 305435 w 1316355"/>
                  <a:gd name="connsiteY8" fmla="*/ 575945 h 640972"/>
                  <a:gd name="connisteX9" fmla="*/ 387985 w 1316355"/>
                  <a:gd name="connsiteY9" fmla="*/ 635000 h 640972"/>
                  <a:gd name="connisteX10" fmla="*/ 458470 w 1316355"/>
                  <a:gd name="connsiteY10" fmla="*/ 635000 h 640972"/>
                  <a:gd name="connisteX11" fmla="*/ 528955 w 1316355"/>
                  <a:gd name="connsiteY11" fmla="*/ 622935 h 640972"/>
                  <a:gd name="connisteX12" fmla="*/ 622935 w 1316355"/>
                  <a:gd name="connsiteY12" fmla="*/ 599440 h 640972"/>
                  <a:gd name="connisteX13" fmla="*/ 693420 w 1316355"/>
                  <a:gd name="connsiteY13" fmla="*/ 575945 h 640972"/>
                  <a:gd name="connisteX14" fmla="*/ 775970 w 1316355"/>
                  <a:gd name="connsiteY14" fmla="*/ 564515 h 640972"/>
                  <a:gd name="connisteX15" fmla="*/ 846455 w 1316355"/>
                  <a:gd name="connsiteY15" fmla="*/ 564515 h 640972"/>
                  <a:gd name="connisteX16" fmla="*/ 916940 w 1316355"/>
                  <a:gd name="connsiteY16" fmla="*/ 564515 h 640972"/>
                  <a:gd name="connisteX17" fmla="*/ 987425 w 1316355"/>
                  <a:gd name="connsiteY17" fmla="*/ 564515 h 640972"/>
                  <a:gd name="connisteX18" fmla="*/ 1057910 w 1316355"/>
                  <a:gd name="connsiteY18" fmla="*/ 564515 h 640972"/>
                  <a:gd name="connisteX19" fmla="*/ 1128395 w 1316355"/>
                  <a:gd name="connsiteY19" fmla="*/ 528955 h 640972"/>
                  <a:gd name="connisteX20" fmla="*/ 1175385 w 1316355"/>
                  <a:gd name="connsiteY20" fmla="*/ 458470 h 640972"/>
                  <a:gd name="connisteX21" fmla="*/ 1245870 w 1316355"/>
                  <a:gd name="connsiteY21" fmla="*/ 399415 h 640972"/>
                  <a:gd name="connisteX22" fmla="*/ 1316355 w 1316355"/>
                  <a:gd name="connsiteY22" fmla="*/ 387985 h 640972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  <a:cxn ang="0">
                    <a:pos x="connisteX16" y="connsiteY16"/>
                  </a:cxn>
                  <a:cxn ang="0">
                    <a:pos x="connisteX17" y="connsiteY17"/>
                  </a:cxn>
                  <a:cxn ang="0">
                    <a:pos x="connisteX18" y="connsiteY18"/>
                  </a:cxn>
                  <a:cxn ang="0">
                    <a:pos x="connisteX19" y="connsiteY19"/>
                  </a:cxn>
                  <a:cxn ang="0">
                    <a:pos x="connisteX20" y="connsiteY20"/>
                  </a:cxn>
                  <a:cxn ang="0">
                    <a:pos x="connisteX21" y="connsiteY21"/>
                  </a:cxn>
                  <a:cxn ang="0">
                    <a:pos x="connisteX22" y="connsiteY22"/>
                  </a:cxn>
                </a:cxnLst>
                <a:rect l="l" t="t" r="r" b="b"/>
                <a:pathLst>
                  <a:path w="1316355" h="640973">
                    <a:moveTo>
                      <a:pt x="0" y="0"/>
                    </a:moveTo>
                    <a:cubicBezTo>
                      <a:pt x="6350" y="12700"/>
                      <a:pt x="19050" y="42545"/>
                      <a:pt x="35560" y="70485"/>
                    </a:cubicBezTo>
                    <a:cubicBezTo>
                      <a:pt x="52070" y="98425"/>
                      <a:pt x="66040" y="113030"/>
                      <a:pt x="82550" y="140970"/>
                    </a:cubicBezTo>
                    <a:cubicBezTo>
                      <a:pt x="99060" y="168910"/>
                      <a:pt x="103505" y="183515"/>
                      <a:pt x="117475" y="211455"/>
                    </a:cubicBezTo>
                    <a:cubicBezTo>
                      <a:pt x="131445" y="239395"/>
                      <a:pt x="140970" y="251460"/>
                      <a:pt x="153035" y="281940"/>
                    </a:cubicBezTo>
                    <a:cubicBezTo>
                      <a:pt x="165100" y="312420"/>
                      <a:pt x="162560" y="334010"/>
                      <a:pt x="176530" y="364490"/>
                    </a:cubicBezTo>
                    <a:cubicBezTo>
                      <a:pt x="190500" y="394970"/>
                      <a:pt x="209550" y="407035"/>
                      <a:pt x="223520" y="434975"/>
                    </a:cubicBezTo>
                    <a:cubicBezTo>
                      <a:pt x="237490" y="462915"/>
                      <a:pt x="230505" y="477520"/>
                      <a:pt x="247015" y="505460"/>
                    </a:cubicBezTo>
                    <a:cubicBezTo>
                      <a:pt x="263525" y="533400"/>
                      <a:pt x="277495" y="549910"/>
                      <a:pt x="305435" y="575945"/>
                    </a:cubicBezTo>
                    <a:cubicBezTo>
                      <a:pt x="333375" y="601980"/>
                      <a:pt x="357505" y="622935"/>
                      <a:pt x="387985" y="635000"/>
                    </a:cubicBezTo>
                    <a:cubicBezTo>
                      <a:pt x="418465" y="647065"/>
                      <a:pt x="430530" y="637540"/>
                      <a:pt x="458470" y="635000"/>
                    </a:cubicBezTo>
                    <a:cubicBezTo>
                      <a:pt x="486410" y="632460"/>
                      <a:pt x="495935" y="629920"/>
                      <a:pt x="528955" y="622935"/>
                    </a:cubicBezTo>
                    <a:cubicBezTo>
                      <a:pt x="561975" y="615950"/>
                      <a:pt x="589915" y="608965"/>
                      <a:pt x="622935" y="599440"/>
                    </a:cubicBezTo>
                    <a:cubicBezTo>
                      <a:pt x="655955" y="589915"/>
                      <a:pt x="662940" y="582930"/>
                      <a:pt x="693420" y="575945"/>
                    </a:cubicBezTo>
                    <a:cubicBezTo>
                      <a:pt x="723900" y="568960"/>
                      <a:pt x="745490" y="567055"/>
                      <a:pt x="775970" y="564515"/>
                    </a:cubicBezTo>
                    <a:cubicBezTo>
                      <a:pt x="806450" y="561975"/>
                      <a:pt x="818515" y="564515"/>
                      <a:pt x="846455" y="564515"/>
                    </a:cubicBezTo>
                    <a:cubicBezTo>
                      <a:pt x="874395" y="564515"/>
                      <a:pt x="889000" y="564515"/>
                      <a:pt x="916940" y="564515"/>
                    </a:cubicBezTo>
                    <a:cubicBezTo>
                      <a:pt x="944880" y="564515"/>
                      <a:pt x="959485" y="564515"/>
                      <a:pt x="987425" y="564515"/>
                    </a:cubicBezTo>
                    <a:cubicBezTo>
                      <a:pt x="1015365" y="564515"/>
                      <a:pt x="1029970" y="571500"/>
                      <a:pt x="1057910" y="564515"/>
                    </a:cubicBezTo>
                    <a:cubicBezTo>
                      <a:pt x="1085850" y="557530"/>
                      <a:pt x="1104900" y="549910"/>
                      <a:pt x="1128395" y="528955"/>
                    </a:cubicBezTo>
                    <a:cubicBezTo>
                      <a:pt x="1151890" y="508000"/>
                      <a:pt x="1151890" y="484505"/>
                      <a:pt x="1175385" y="458470"/>
                    </a:cubicBezTo>
                    <a:cubicBezTo>
                      <a:pt x="1198880" y="432435"/>
                      <a:pt x="1217930" y="413385"/>
                      <a:pt x="1245870" y="399415"/>
                    </a:cubicBezTo>
                    <a:cubicBezTo>
                      <a:pt x="1273810" y="385445"/>
                      <a:pt x="1303655" y="389255"/>
                      <a:pt x="1316355" y="3879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" name="任意多边形 59"/>
              <p:cNvSpPr/>
              <p:nvPr/>
            </p:nvSpPr>
            <p:spPr>
              <a:xfrm>
                <a:off x="14293" y="5607"/>
                <a:ext cx="1084" cy="1199"/>
              </a:xfrm>
              <a:custGeom>
                <a:avLst/>
                <a:gdLst>
                  <a:gd name="connisteX0" fmla="*/ 685165 w 688133"/>
                  <a:gd name="connsiteY0" fmla="*/ 0 h 761365"/>
                  <a:gd name="connisteX1" fmla="*/ 685165 w 688133"/>
                  <a:gd name="connsiteY1" fmla="*/ 67310 h 761365"/>
                  <a:gd name="connisteX2" fmla="*/ 653415 w 688133"/>
                  <a:gd name="connsiteY2" fmla="*/ 148590 h 761365"/>
                  <a:gd name="connisteX3" fmla="*/ 617220 w 688133"/>
                  <a:gd name="connsiteY3" fmla="*/ 220345 h 761365"/>
                  <a:gd name="connisteX4" fmla="*/ 545465 w 688133"/>
                  <a:gd name="connsiteY4" fmla="*/ 279400 h 761365"/>
                  <a:gd name="connisteX5" fmla="*/ 477520 w 688133"/>
                  <a:gd name="connsiteY5" fmla="*/ 333375 h 761365"/>
                  <a:gd name="connisteX6" fmla="*/ 405765 w 688133"/>
                  <a:gd name="connsiteY6" fmla="*/ 410210 h 761365"/>
                  <a:gd name="connisteX7" fmla="*/ 365125 w 688133"/>
                  <a:gd name="connsiteY7" fmla="*/ 495300 h 761365"/>
                  <a:gd name="connisteX8" fmla="*/ 328930 w 688133"/>
                  <a:gd name="connsiteY8" fmla="*/ 572135 h 761365"/>
                  <a:gd name="connisteX9" fmla="*/ 279400 w 688133"/>
                  <a:gd name="connsiteY9" fmla="*/ 639445 h 761365"/>
                  <a:gd name="connisteX10" fmla="*/ 202565 w 688133"/>
                  <a:gd name="connsiteY10" fmla="*/ 689610 h 761365"/>
                  <a:gd name="connisteX11" fmla="*/ 135255 w 688133"/>
                  <a:gd name="connsiteY11" fmla="*/ 725170 h 761365"/>
                  <a:gd name="connisteX12" fmla="*/ 67945 w 688133"/>
                  <a:gd name="connsiteY12" fmla="*/ 748030 h 761365"/>
                  <a:gd name="connisteX13" fmla="*/ 0 w 688133"/>
                  <a:gd name="connsiteY13" fmla="*/ 761365 h 76136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</a:cxnLst>
                <a:rect l="l" t="t" r="r" b="b"/>
                <a:pathLst>
                  <a:path w="688134" h="761365">
                    <a:moveTo>
                      <a:pt x="685165" y="0"/>
                    </a:moveTo>
                    <a:cubicBezTo>
                      <a:pt x="685800" y="12065"/>
                      <a:pt x="691515" y="37465"/>
                      <a:pt x="685165" y="67310"/>
                    </a:cubicBezTo>
                    <a:cubicBezTo>
                      <a:pt x="678815" y="97155"/>
                      <a:pt x="666750" y="118110"/>
                      <a:pt x="653415" y="148590"/>
                    </a:cubicBezTo>
                    <a:cubicBezTo>
                      <a:pt x="640080" y="179070"/>
                      <a:pt x="638810" y="194310"/>
                      <a:pt x="617220" y="220345"/>
                    </a:cubicBezTo>
                    <a:cubicBezTo>
                      <a:pt x="595630" y="246380"/>
                      <a:pt x="573405" y="256540"/>
                      <a:pt x="545465" y="279400"/>
                    </a:cubicBezTo>
                    <a:cubicBezTo>
                      <a:pt x="517525" y="302260"/>
                      <a:pt x="505460" y="307340"/>
                      <a:pt x="477520" y="333375"/>
                    </a:cubicBezTo>
                    <a:cubicBezTo>
                      <a:pt x="449580" y="359410"/>
                      <a:pt x="427990" y="377825"/>
                      <a:pt x="405765" y="410210"/>
                    </a:cubicBezTo>
                    <a:cubicBezTo>
                      <a:pt x="383540" y="442595"/>
                      <a:pt x="380365" y="462915"/>
                      <a:pt x="365125" y="495300"/>
                    </a:cubicBezTo>
                    <a:cubicBezTo>
                      <a:pt x="349885" y="527685"/>
                      <a:pt x="346075" y="543560"/>
                      <a:pt x="328930" y="572135"/>
                    </a:cubicBezTo>
                    <a:cubicBezTo>
                      <a:pt x="311785" y="600710"/>
                      <a:pt x="304800" y="615950"/>
                      <a:pt x="279400" y="639445"/>
                    </a:cubicBezTo>
                    <a:cubicBezTo>
                      <a:pt x="254000" y="662940"/>
                      <a:pt x="231140" y="672465"/>
                      <a:pt x="202565" y="689610"/>
                    </a:cubicBezTo>
                    <a:cubicBezTo>
                      <a:pt x="173990" y="706755"/>
                      <a:pt x="161925" y="713740"/>
                      <a:pt x="135255" y="725170"/>
                    </a:cubicBezTo>
                    <a:cubicBezTo>
                      <a:pt x="108585" y="736600"/>
                      <a:pt x="95250" y="741045"/>
                      <a:pt x="67945" y="748030"/>
                    </a:cubicBezTo>
                    <a:cubicBezTo>
                      <a:pt x="40640" y="755015"/>
                      <a:pt x="12065" y="759460"/>
                      <a:pt x="0" y="76136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2" name="任意多边形 61"/>
              <p:cNvSpPr/>
              <p:nvPr/>
            </p:nvSpPr>
            <p:spPr>
              <a:xfrm>
                <a:off x="14974" y="6196"/>
                <a:ext cx="1406" cy="1248"/>
              </a:xfrm>
              <a:custGeom>
                <a:avLst/>
                <a:gdLst>
                  <a:gd name="connisteX0" fmla="*/ 0 w 897255"/>
                  <a:gd name="connsiteY0" fmla="*/ 0 h 797560"/>
                  <a:gd name="connisteX1" fmla="*/ 99695 w 897255"/>
                  <a:gd name="connsiteY1" fmla="*/ 8890 h 797560"/>
                  <a:gd name="connisteX2" fmla="*/ 167005 w 897255"/>
                  <a:gd name="connsiteY2" fmla="*/ 40640 h 797560"/>
                  <a:gd name="connisteX3" fmla="*/ 243840 w 897255"/>
                  <a:gd name="connsiteY3" fmla="*/ 81280 h 797560"/>
                  <a:gd name="connisteX4" fmla="*/ 311150 w 897255"/>
                  <a:gd name="connsiteY4" fmla="*/ 130810 h 797560"/>
                  <a:gd name="connisteX5" fmla="*/ 383540 w 897255"/>
                  <a:gd name="connsiteY5" fmla="*/ 171450 h 797560"/>
                  <a:gd name="connisteX6" fmla="*/ 455295 w 897255"/>
                  <a:gd name="connsiteY6" fmla="*/ 225425 h 797560"/>
                  <a:gd name="connisteX7" fmla="*/ 523240 w 897255"/>
                  <a:gd name="connsiteY7" fmla="*/ 270510 h 797560"/>
                  <a:gd name="connisteX8" fmla="*/ 577215 w 897255"/>
                  <a:gd name="connsiteY8" fmla="*/ 342265 h 797560"/>
                  <a:gd name="connisteX9" fmla="*/ 617855 w 897255"/>
                  <a:gd name="connsiteY9" fmla="*/ 436880 h 797560"/>
                  <a:gd name="connisteX10" fmla="*/ 622300 w 897255"/>
                  <a:gd name="connsiteY10" fmla="*/ 513715 h 797560"/>
                  <a:gd name="connisteX11" fmla="*/ 635635 w 897255"/>
                  <a:gd name="connsiteY11" fmla="*/ 581025 h 797560"/>
                  <a:gd name="connisteX12" fmla="*/ 703580 w 897255"/>
                  <a:gd name="connsiteY12" fmla="*/ 630555 h 797560"/>
                  <a:gd name="connisteX13" fmla="*/ 770890 w 897255"/>
                  <a:gd name="connsiteY13" fmla="*/ 685165 h 797560"/>
                  <a:gd name="connisteX14" fmla="*/ 829310 w 897255"/>
                  <a:gd name="connsiteY14" fmla="*/ 752475 h 797560"/>
                  <a:gd name="connisteX15" fmla="*/ 897255 w 897255"/>
                  <a:gd name="connsiteY15" fmla="*/ 797560 h 79756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</a:cxnLst>
                <a:rect l="l" t="t" r="r" b="b"/>
                <a:pathLst>
                  <a:path w="897255" h="797560">
                    <a:moveTo>
                      <a:pt x="0" y="0"/>
                    </a:moveTo>
                    <a:cubicBezTo>
                      <a:pt x="18415" y="1270"/>
                      <a:pt x="66040" y="635"/>
                      <a:pt x="99695" y="8890"/>
                    </a:cubicBezTo>
                    <a:cubicBezTo>
                      <a:pt x="133350" y="17145"/>
                      <a:pt x="138430" y="26035"/>
                      <a:pt x="167005" y="40640"/>
                    </a:cubicBezTo>
                    <a:cubicBezTo>
                      <a:pt x="195580" y="55245"/>
                      <a:pt x="215265" y="63500"/>
                      <a:pt x="243840" y="81280"/>
                    </a:cubicBezTo>
                    <a:cubicBezTo>
                      <a:pt x="272415" y="99060"/>
                      <a:pt x="283210" y="113030"/>
                      <a:pt x="311150" y="130810"/>
                    </a:cubicBezTo>
                    <a:cubicBezTo>
                      <a:pt x="339090" y="148590"/>
                      <a:pt x="354965" y="152400"/>
                      <a:pt x="383540" y="171450"/>
                    </a:cubicBezTo>
                    <a:cubicBezTo>
                      <a:pt x="412115" y="190500"/>
                      <a:pt x="427355" y="205740"/>
                      <a:pt x="455295" y="225425"/>
                    </a:cubicBezTo>
                    <a:cubicBezTo>
                      <a:pt x="483235" y="245110"/>
                      <a:pt x="499110" y="247015"/>
                      <a:pt x="523240" y="270510"/>
                    </a:cubicBezTo>
                    <a:cubicBezTo>
                      <a:pt x="547370" y="294005"/>
                      <a:pt x="558165" y="309245"/>
                      <a:pt x="577215" y="342265"/>
                    </a:cubicBezTo>
                    <a:cubicBezTo>
                      <a:pt x="596265" y="375285"/>
                      <a:pt x="608965" y="402590"/>
                      <a:pt x="617855" y="436880"/>
                    </a:cubicBezTo>
                    <a:cubicBezTo>
                      <a:pt x="626745" y="471170"/>
                      <a:pt x="618490" y="485140"/>
                      <a:pt x="622300" y="513715"/>
                    </a:cubicBezTo>
                    <a:cubicBezTo>
                      <a:pt x="626110" y="542290"/>
                      <a:pt x="619125" y="557530"/>
                      <a:pt x="635635" y="581025"/>
                    </a:cubicBezTo>
                    <a:cubicBezTo>
                      <a:pt x="652145" y="604520"/>
                      <a:pt x="676275" y="609600"/>
                      <a:pt x="703580" y="630555"/>
                    </a:cubicBezTo>
                    <a:cubicBezTo>
                      <a:pt x="730885" y="651510"/>
                      <a:pt x="745490" y="661035"/>
                      <a:pt x="770890" y="685165"/>
                    </a:cubicBezTo>
                    <a:cubicBezTo>
                      <a:pt x="796290" y="709295"/>
                      <a:pt x="803910" y="730250"/>
                      <a:pt x="829310" y="752475"/>
                    </a:cubicBezTo>
                    <a:cubicBezTo>
                      <a:pt x="854710" y="774700"/>
                      <a:pt x="884555" y="789940"/>
                      <a:pt x="897255" y="79756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3" name="任意多边形 62"/>
              <p:cNvSpPr/>
              <p:nvPr/>
            </p:nvSpPr>
            <p:spPr>
              <a:xfrm>
                <a:off x="15940" y="6082"/>
                <a:ext cx="1469" cy="925"/>
              </a:xfrm>
              <a:custGeom>
                <a:avLst/>
                <a:gdLst>
                  <a:gd name="connisteX0" fmla="*/ 0 w 932815"/>
                  <a:gd name="connsiteY0" fmla="*/ 509270 h 511113"/>
                  <a:gd name="connisteX1" fmla="*/ 71755 w 932815"/>
                  <a:gd name="connsiteY1" fmla="*/ 509270 h 511113"/>
                  <a:gd name="connisteX2" fmla="*/ 198120 w 932815"/>
                  <a:gd name="connsiteY2" fmla="*/ 491490 h 511113"/>
                  <a:gd name="connisteX3" fmla="*/ 283845 w 932815"/>
                  <a:gd name="connsiteY3" fmla="*/ 473075 h 511113"/>
                  <a:gd name="connisteX4" fmla="*/ 365125 w 932815"/>
                  <a:gd name="connsiteY4" fmla="*/ 433070 h 511113"/>
                  <a:gd name="connisteX5" fmla="*/ 450215 w 932815"/>
                  <a:gd name="connsiteY5" fmla="*/ 337820 h 511113"/>
                  <a:gd name="connisteX6" fmla="*/ 486410 w 932815"/>
                  <a:gd name="connsiteY6" fmla="*/ 261620 h 511113"/>
                  <a:gd name="connisteX7" fmla="*/ 522605 w 932815"/>
                  <a:gd name="connsiteY7" fmla="*/ 184785 h 511113"/>
                  <a:gd name="connisteX8" fmla="*/ 540385 w 932815"/>
                  <a:gd name="connsiteY8" fmla="*/ 117475 h 511113"/>
                  <a:gd name="connisteX9" fmla="*/ 572135 w 932815"/>
                  <a:gd name="connsiteY9" fmla="*/ 49530 h 511113"/>
                  <a:gd name="connisteX10" fmla="*/ 653415 w 932815"/>
                  <a:gd name="connsiteY10" fmla="*/ 22860 h 511113"/>
                  <a:gd name="connisteX11" fmla="*/ 725170 w 932815"/>
                  <a:gd name="connsiteY11" fmla="*/ 13970 h 511113"/>
                  <a:gd name="connisteX12" fmla="*/ 797560 w 932815"/>
                  <a:gd name="connsiteY12" fmla="*/ 8890 h 511113"/>
                  <a:gd name="connisteX13" fmla="*/ 864870 w 932815"/>
                  <a:gd name="connsiteY13" fmla="*/ 8890 h 511113"/>
                  <a:gd name="connisteX14" fmla="*/ 932815 w 932815"/>
                  <a:gd name="connsiteY14" fmla="*/ 0 h 511113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</a:cxnLst>
                <a:rect l="l" t="t" r="r" b="b"/>
                <a:pathLst>
                  <a:path w="932815" h="511113">
                    <a:moveTo>
                      <a:pt x="0" y="509270"/>
                    </a:moveTo>
                    <a:cubicBezTo>
                      <a:pt x="12065" y="509905"/>
                      <a:pt x="32385" y="513080"/>
                      <a:pt x="71755" y="509270"/>
                    </a:cubicBezTo>
                    <a:cubicBezTo>
                      <a:pt x="111125" y="505460"/>
                      <a:pt x="155575" y="498475"/>
                      <a:pt x="198120" y="491490"/>
                    </a:cubicBezTo>
                    <a:cubicBezTo>
                      <a:pt x="240665" y="484505"/>
                      <a:pt x="250190" y="484505"/>
                      <a:pt x="283845" y="473075"/>
                    </a:cubicBezTo>
                    <a:cubicBezTo>
                      <a:pt x="317500" y="461645"/>
                      <a:pt x="332105" y="460375"/>
                      <a:pt x="365125" y="433070"/>
                    </a:cubicBezTo>
                    <a:cubicBezTo>
                      <a:pt x="398145" y="405765"/>
                      <a:pt x="426085" y="372110"/>
                      <a:pt x="450215" y="337820"/>
                    </a:cubicBezTo>
                    <a:cubicBezTo>
                      <a:pt x="474345" y="303530"/>
                      <a:pt x="471805" y="292100"/>
                      <a:pt x="486410" y="261620"/>
                    </a:cubicBezTo>
                    <a:cubicBezTo>
                      <a:pt x="501015" y="231140"/>
                      <a:pt x="511810" y="213360"/>
                      <a:pt x="522605" y="184785"/>
                    </a:cubicBezTo>
                    <a:cubicBezTo>
                      <a:pt x="533400" y="156210"/>
                      <a:pt x="530225" y="144780"/>
                      <a:pt x="540385" y="117475"/>
                    </a:cubicBezTo>
                    <a:cubicBezTo>
                      <a:pt x="550545" y="90170"/>
                      <a:pt x="549275" y="68580"/>
                      <a:pt x="572135" y="49530"/>
                    </a:cubicBezTo>
                    <a:cubicBezTo>
                      <a:pt x="594995" y="30480"/>
                      <a:pt x="622935" y="29845"/>
                      <a:pt x="653415" y="22860"/>
                    </a:cubicBezTo>
                    <a:cubicBezTo>
                      <a:pt x="683895" y="15875"/>
                      <a:pt x="696595" y="16510"/>
                      <a:pt x="725170" y="13970"/>
                    </a:cubicBezTo>
                    <a:cubicBezTo>
                      <a:pt x="753745" y="11430"/>
                      <a:pt x="769620" y="10160"/>
                      <a:pt x="797560" y="8890"/>
                    </a:cubicBezTo>
                    <a:cubicBezTo>
                      <a:pt x="825500" y="7620"/>
                      <a:pt x="837565" y="10795"/>
                      <a:pt x="864870" y="8890"/>
                    </a:cubicBezTo>
                    <a:cubicBezTo>
                      <a:pt x="892175" y="6985"/>
                      <a:pt x="920750" y="1905"/>
                      <a:pt x="932815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23" name="右箭头 122"/>
            <p:cNvSpPr/>
            <p:nvPr/>
          </p:nvSpPr>
          <p:spPr>
            <a:xfrm>
              <a:off x="12104" y="6044"/>
              <a:ext cx="1273" cy="805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11722" y="6932"/>
              <a:ext cx="2271" cy="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200">
                  <a:latin typeface="Times New Roman Regular" panose="02020603050405020304" charset="0"/>
                  <a:cs typeface="Times New Roman Regular" panose="02020603050405020304" charset="0"/>
                </a:rPr>
                <a:t>model as a </a:t>
              </a:r>
              <a:r>
                <a:rPr lang="en-US" altLang="zh-CN" sz="1200" b="1" u="sng">
                  <a:latin typeface="Times New Roman Bold" panose="02020603050405020304" charset="0"/>
                  <a:cs typeface="Times New Roman Bold" panose="02020603050405020304" charset="0"/>
                </a:rPr>
                <a:t>graph</a:t>
              </a:r>
              <a:endParaRPr lang="en-US" altLang="zh-CN" sz="1200" b="1" u="sng">
                <a:latin typeface="Times New Roman Bold" panose="02020603050405020304" charset="0"/>
                <a:cs typeface="Times New Roman Bold" panose="02020603050405020304" charset="0"/>
              </a:endParaRPr>
            </a:p>
          </p:txBody>
        </p:sp>
        <p:grpSp>
          <p:nvGrpSpPr>
            <p:cNvPr id="79" name="组合 78"/>
            <p:cNvGrpSpPr/>
            <p:nvPr/>
          </p:nvGrpSpPr>
          <p:grpSpPr>
            <a:xfrm rot="0">
              <a:off x="9931" y="8410"/>
              <a:ext cx="2466" cy="1769"/>
              <a:chOff x="9179" y="7977"/>
              <a:chExt cx="3693" cy="2648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10302" y="7977"/>
                <a:ext cx="722" cy="7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9179" y="8917"/>
                <a:ext cx="722" cy="7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11024" y="9113"/>
                <a:ext cx="722" cy="7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9901" y="9903"/>
                <a:ext cx="722" cy="7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12150" y="9776"/>
                <a:ext cx="722" cy="7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69" name="直接连接符 68"/>
              <p:cNvCxnSpPr>
                <a:stCxn id="65" idx="7"/>
                <a:endCxn id="64" idx="3"/>
              </p:cNvCxnSpPr>
              <p:nvPr/>
            </p:nvCxnSpPr>
            <p:spPr>
              <a:xfrm flipV="1">
                <a:off x="9795" y="8593"/>
                <a:ext cx="613" cy="43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9540" y="9639"/>
                <a:ext cx="467" cy="37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 flipV="1">
                <a:off x="10623" y="9729"/>
                <a:ext cx="507" cy="53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>
                <a:stCxn id="64" idx="5"/>
                <a:endCxn id="66" idx="0"/>
              </p:cNvCxnSpPr>
              <p:nvPr/>
            </p:nvCxnSpPr>
            <p:spPr>
              <a:xfrm>
                <a:off x="10918" y="8593"/>
                <a:ext cx="467" cy="52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>
                <a:stCxn id="65" idx="6"/>
                <a:endCxn id="66" idx="2"/>
              </p:cNvCxnSpPr>
              <p:nvPr/>
            </p:nvCxnSpPr>
            <p:spPr>
              <a:xfrm>
                <a:off x="9901" y="9278"/>
                <a:ext cx="1123" cy="196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>
                <a:endCxn id="68" idx="2"/>
              </p:cNvCxnSpPr>
              <p:nvPr/>
            </p:nvCxnSpPr>
            <p:spPr>
              <a:xfrm flipV="1">
                <a:off x="10623" y="10137"/>
                <a:ext cx="1527" cy="12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>
                <a:stCxn id="66" idx="6"/>
              </p:cNvCxnSpPr>
              <p:nvPr/>
            </p:nvCxnSpPr>
            <p:spPr>
              <a:xfrm>
                <a:off x="11746" y="9474"/>
                <a:ext cx="511" cy="40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组合 84"/>
            <p:cNvGrpSpPr/>
            <p:nvPr/>
          </p:nvGrpSpPr>
          <p:grpSpPr>
            <a:xfrm rot="0">
              <a:off x="11199" y="8065"/>
              <a:ext cx="185" cy="500"/>
              <a:chOff x="11686" y="8034"/>
              <a:chExt cx="312" cy="842"/>
            </a:xfrm>
          </p:grpSpPr>
          <p:sp>
            <p:nvSpPr>
              <p:cNvPr id="81" name="圆角矩形 80"/>
              <p:cNvSpPr/>
              <p:nvPr/>
            </p:nvSpPr>
            <p:spPr>
              <a:xfrm>
                <a:off x="11686" y="8034"/>
                <a:ext cx="313" cy="8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11744" y="8096"/>
                <a:ext cx="198" cy="19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11744" y="8357"/>
                <a:ext cx="198" cy="19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11744" y="8614"/>
                <a:ext cx="198" cy="19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 rot="0">
              <a:off x="11722" y="8800"/>
              <a:ext cx="185" cy="500"/>
              <a:chOff x="11686" y="8034"/>
              <a:chExt cx="312" cy="842"/>
            </a:xfrm>
          </p:grpSpPr>
          <p:sp>
            <p:nvSpPr>
              <p:cNvPr id="87" name="圆角矩形 86"/>
              <p:cNvSpPr/>
              <p:nvPr/>
            </p:nvSpPr>
            <p:spPr>
              <a:xfrm>
                <a:off x="11686" y="8034"/>
                <a:ext cx="313" cy="8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11744" y="8096"/>
                <a:ext cx="198" cy="19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>
                <a:off x="11744" y="8357"/>
                <a:ext cx="198" cy="19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>
                <a:off x="11744" y="8614"/>
                <a:ext cx="198" cy="19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 rot="0">
              <a:off x="12481" y="9459"/>
              <a:ext cx="184" cy="500"/>
              <a:chOff x="11686" y="8034"/>
              <a:chExt cx="312" cy="842"/>
            </a:xfrm>
          </p:grpSpPr>
          <p:sp>
            <p:nvSpPr>
              <p:cNvPr id="92" name="圆角矩形 91"/>
              <p:cNvSpPr/>
              <p:nvPr/>
            </p:nvSpPr>
            <p:spPr>
              <a:xfrm>
                <a:off x="11686" y="8034"/>
                <a:ext cx="313" cy="8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11744" y="8096"/>
                <a:ext cx="198" cy="19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>
                <a:off x="11744" y="8357"/>
                <a:ext cx="198" cy="19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11744" y="8614"/>
                <a:ext cx="198" cy="19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 rot="0">
              <a:off x="10100" y="9761"/>
              <a:ext cx="184" cy="500"/>
              <a:chOff x="11686" y="8034"/>
              <a:chExt cx="312" cy="842"/>
            </a:xfrm>
          </p:grpSpPr>
          <p:sp>
            <p:nvSpPr>
              <p:cNvPr id="97" name="圆角矩形 96"/>
              <p:cNvSpPr/>
              <p:nvPr/>
            </p:nvSpPr>
            <p:spPr>
              <a:xfrm>
                <a:off x="11686" y="8034"/>
                <a:ext cx="313" cy="8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11744" y="8096"/>
                <a:ext cx="198" cy="19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9" name="椭圆 98"/>
              <p:cNvSpPr/>
              <p:nvPr/>
            </p:nvSpPr>
            <p:spPr>
              <a:xfrm>
                <a:off x="11744" y="8357"/>
                <a:ext cx="198" cy="19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11744" y="8614"/>
                <a:ext cx="198" cy="19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 rot="0">
              <a:off x="9660" y="8859"/>
              <a:ext cx="184" cy="500"/>
              <a:chOff x="11686" y="8034"/>
              <a:chExt cx="312" cy="842"/>
            </a:xfrm>
          </p:grpSpPr>
          <p:sp>
            <p:nvSpPr>
              <p:cNvPr id="102" name="圆角矩形 101"/>
              <p:cNvSpPr/>
              <p:nvPr/>
            </p:nvSpPr>
            <p:spPr>
              <a:xfrm>
                <a:off x="11686" y="8034"/>
                <a:ext cx="313" cy="8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11744" y="8096"/>
                <a:ext cx="198" cy="19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11744" y="8357"/>
                <a:ext cx="198" cy="19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>
                <a:off x="11744" y="8614"/>
                <a:ext cx="198" cy="19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26" name="组合 125"/>
            <p:cNvGrpSpPr/>
            <p:nvPr/>
          </p:nvGrpSpPr>
          <p:grpSpPr>
            <a:xfrm rot="0">
              <a:off x="14722" y="8348"/>
              <a:ext cx="2467" cy="1955"/>
              <a:chOff x="12984" y="8390"/>
              <a:chExt cx="2634" cy="2088"/>
            </a:xfrm>
          </p:grpSpPr>
          <p:grpSp>
            <p:nvGrpSpPr>
              <p:cNvPr id="106" name="组合 105"/>
              <p:cNvGrpSpPr/>
              <p:nvPr/>
            </p:nvGrpSpPr>
            <p:grpSpPr>
              <a:xfrm>
                <a:off x="12984" y="8390"/>
                <a:ext cx="2634" cy="1889"/>
                <a:chOff x="9179" y="7977"/>
                <a:chExt cx="3693" cy="2648"/>
              </a:xfrm>
            </p:grpSpPr>
            <p:sp>
              <p:nvSpPr>
                <p:cNvPr id="107" name="椭圆 106"/>
                <p:cNvSpPr/>
                <p:nvPr/>
              </p:nvSpPr>
              <p:spPr>
                <a:xfrm>
                  <a:off x="10302" y="7977"/>
                  <a:ext cx="722" cy="722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8" name="椭圆 107"/>
                <p:cNvSpPr/>
                <p:nvPr/>
              </p:nvSpPr>
              <p:spPr>
                <a:xfrm>
                  <a:off x="9179" y="8917"/>
                  <a:ext cx="722" cy="722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9" name="椭圆 108"/>
                <p:cNvSpPr/>
                <p:nvPr/>
              </p:nvSpPr>
              <p:spPr>
                <a:xfrm>
                  <a:off x="11024" y="9113"/>
                  <a:ext cx="722" cy="722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0" name="椭圆 109"/>
                <p:cNvSpPr/>
                <p:nvPr/>
              </p:nvSpPr>
              <p:spPr>
                <a:xfrm>
                  <a:off x="9901" y="9903"/>
                  <a:ext cx="722" cy="722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1" name="椭圆 110"/>
                <p:cNvSpPr/>
                <p:nvPr/>
              </p:nvSpPr>
              <p:spPr>
                <a:xfrm>
                  <a:off x="12150" y="9776"/>
                  <a:ext cx="722" cy="722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112" name="直接连接符 111"/>
                <p:cNvCxnSpPr>
                  <a:stCxn id="108" idx="7"/>
                  <a:endCxn id="107" idx="3"/>
                </p:cNvCxnSpPr>
                <p:nvPr/>
              </p:nvCxnSpPr>
              <p:spPr>
                <a:xfrm flipV="1">
                  <a:off x="9795" y="8593"/>
                  <a:ext cx="613" cy="43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/>
                <p:cNvCxnSpPr/>
                <p:nvPr/>
              </p:nvCxnSpPr>
              <p:spPr>
                <a:xfrm>
                  <a:off x="9540" y="9639"/>
                  <a:ext cx="467" cy="37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113"/>
                <p:cNvCxnSpPr/>
                <p:nvPr/>
              </p:nvCxnSpPr>
              <p:spPr>
                <a:xfrm flipV="1">
                  <a:off x="10623" y="9729"/>
                  <a:ext cx="507" cy="535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/>
                <p:cNvCxnSpPr>
                  <a:stCxn id="107" idx="5"/>
                  <a:endCxn id="109" idx="0"/>
                </p:cNvCxnSpPr>
                <p:nvPr/>
              </p:nvCxnSpPr>
              <p:spPr>
                <a:xfrm>
                  <a:off x="10918" y="8593"/>
                  <a:ext cx="467" cy="52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115"/>
                <p:cNvCxnSpPr>
                  <a:stCxn id="108" idx="6"/>
                  <a:endCxn id="109" idx="2"/>
                </p:cNvCxnSpPr>
                <p:nvPr/>
              </p:nvCxnSpPr>
              <p:spPr>
                <a:xfrm>
                  <a:off x="9901" y="9278"/>
                  <a:ext cx="1123" cy="19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16"/>
                <p:cNvCxnSpPr>
                  <a:endCxn id="111" idx="2"/>
                </p:cNvCxnSpPr>
                <p:nvPr/>
              </p:nvCxnSpPr>
              <p:spPr>
                <a:xfrm flipV="1">
                  <a:off x="10623" y="10137"/>
                  <a:ext cx="1527" cy="12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117"/>
                <p:cNvCxnSpPr>
                  <a:stCxn id="109" idx="6"/>
                </p:cNvCxnSpPr>
                <p:nvPr/>
              </p:nvCxnSpPr>
              <p:spPr>
                <a:xfrm>
                  <a:off x="11746" y="9474"/>
                  <a:ext cx="511" cy="40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9" name="图片 118" descr="20289229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53" y="8565"/>
                <a:ext cx="422" cy="422"/>
              </a:xfrm>
              <a:prstGeom prst="rect">
                <a:avLst/>
              </a:prstGeom>
            </p:spPr>
          </p:pic>
          <p:pic>
            <p:nvPicPr>
              <p:cNvPr id="120" name="图片 119" descr="20289229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14416" y="10056"/>
                <a:ext cx="440" cy="422"/>
              </a:xfrm>
              <a:prstGeom prst="rect">
                <a:avLst/>
              </a:prstGeom>
            </p:spPr>
          </p:pic>
          <p:cxnSp>
            <p:nvCxnSpPr>
              <p:cNvPr id="121" name="曲线连接符 120"/>
              <p:cNvCxnSpPr/>
              <p:nvPr/>
            </p:nvCxnSpPr>
            <p:spPr>
              <a:xfrm rot="16200000" flipV="1">
                <a:off x="14372" y="8578"/>
                <a:ext cx="1100" cy="1243"/>
              </a:xfrm>
              <a:prstGeom prst="curvedConnector2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2" name="图片 121" descr="20289229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900000" flipH="1">
                <a:off x="14903" y="8615"/>
                <a:ext cx="440" cy="422"/>
              </a:xfrm>
              <a:prstGeom prst="rect">
                <a:avLst/>
              </a:prstGeom>
            </p:spPr>
          </p:pic>
        </p:grpSp>
        <p:sp>
          <p:nvSpPr>
            <p:cNvPr id="131" name="圆角矩形 130"/>
            <p:cNvSpPr/>
            <p:nvPr/>
          </p:nvSpPr>
          <p:spPr>
            <a:xfrm>
              <a:off x="9504" y="7958"/>
              <a:ext cx="3398" cy="2399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2" name="圆角矩形 131"/>
            <p:cNvSpPr/>
            <p:nvPr/>
          </p:nvSpPr>
          <p:spPr>
            <a:xfrm>
              <a:off x="14256" y="7957"/>
              <a:ext cx="3398" cy="24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9593" y="7957"/>
              <a:ext cx="1469" cy="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200">
                  <a:latin typeface="Times New Roman Regular" panose="02020603050405020304" charset="0"/>
                  <a:cs typeface="Times New Roman Regular" panose="02020603050405020304" charset="0"/>
                </a:rPr>
                <a:t>node-level</a:t>
              </a:r>
              <a:endParaRPr lang="en-US" altLang="zh-CN" sz="120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14495" y="7919"/>
              <a:ext cx="1453" cy="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200">
                  <a:latin typeface="Times New Roman Regular" panose="02020603050405020304" charset="0"/>
                  <a:cs typeface="Times New Roman Regular" panose="02020603050405020304" charset="0"/>
                </a:rPr>
                <a:t>edge-level</a:t>
              </a:r>
              <a:endParaRPr lang="en-US" altLang="zh-CN" sz="120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16549" y="5442"/>
              <a:ext cx="1601" cy="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200">
                  <a:latin typeface="Times New Roman Regular" panose="02020603050405020304" charset="0"/>
                  <a:cs typeface="Times New Roman Regular" panose="02020603050405020304" charset="0"/>
                </a:rPr>
                <a:t>geographic </a:t>
              </a:r>
              <a:endParaRPr lang="en-US" altLang="zh-CN" sz="1200">
                <a:latin typeface="Times New Roman Regular" panose="02020603050405020304" charset="0"/>
                <a:cs typeface="Times New Roman Regular" panose="02020603050405020304" charset="0"/>
              </a:endParaRPr>
            </a:p>
            <a:p>
              <a:pPr algn="ctr"/>
              <a:r>
                <a:rPr lang="en-US" altLang="zh-CN" sz="1200">
                  <a:latin typeface="Times New Roman Regular" panose="02020603050405020304" charset="0"/>
                  <a:cs typeface="Times New Roman Regular" panose="02020603050405020304" charset="0"/>
                </a:rPr>
                <a:t>topology</a:t>
              </a:r>
              <a:endParaRPr lang="en-US" altLang="zh-CN" sz="120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pic>
          <p:nvPicPr>
            <p:cNvPr id="138" name="图片 137" descr="截屏2022-09-21 下午4.13.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240" y="5576"/>
              <a:ext cx="614" cy="536"/>
            </a:xfrm>
            <a:prstGeom prst="rect">
              <a:avLst/>
            </a:prstGeom>
          </p:spPr>
        </p:pic>
        <p:sp>
          <p:nvSpPr>
            <p:cNvPr id="141" name="右箭头 140"/>
            <p:cNvSpPr/>
            <p:nvPr/>
          </p:nvSpPr>
          <p:spPr>
            <a:xfrm rot="8100000">
              <a:off x="12452" y="7639"/>
              <a:ext cx="959" cy="440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2" name="右箭头 141"/>
            <p:cNvSpPr/>
            <p:nvPr/>
          </p:nvSpPr>
          <p:spPr>
            <a:xfrm rot="2700000">
              <a:off x="13574" y="7633"/>
              <a:ext cx="959" cy="440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47" name="文本框 146"/>
          <p:cNvSpPr txBox="1"/>
          <p:nvPr/>
        </p:nvSpPr>
        <p:spPr>
          <a:xfrm>
            <a:off x="615950" y="2959735"/>
            <a:ext cx="2329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"/>
            </a:pPr>
            <a:r>
              <a:rPr lang="en-US" altLang="zh-CN" i="1">
                <a:latin typeface="Times New Roman Italic" panose="02020603050405020304" charset="0"/>
                <a:cs typeface="Times New Roman Italic" panose="02020603050405020304" charset="0"/>
              </a:rPr>
              <a:t>Traditional methods</a:t>
            </a:r>
            <a:endParaRPr lang="en-US" altLang="zh-CN" i="1">
              <a:latin typeface="Times New Roman Italic" panose="02020603050405020304" charset="0"/>
              <a:cs typeface="Times New Roman Italic" panose="02020603050405020304" charset="0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5583555" y="2959735"/>
            <a:ext cx="236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"/>
            </a:pPr>
            <a:r>
              <a:rPr lang="en-US" altLang="zh-CN" i="1">
                <a:latin typeface="Times New Roman Italic" panose="02020603050405020304" charset="0"/>
                <a:cs typeface="Times New Roman Italic" panose="02020603050405020304" charset="0"/>
              </a:rPr>
              <a:t>GNN-based methods</a:t>
            </a:r>
            <a:endParaRPr lang="en-US" altLang="zh-CN" i="1">
              <a:latin typeface="Times New Roman Italic" panose="02020603050405020304" charset="0"/>
              <a:cs typeface="Times New Roman Italic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5470" y="3901440"/>
            <a:ext cx="6032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zh-CN" sz="1000">
                <a:latin typeface="Times New Roman Regular" panose="02020603050405020304" charset="0"/>
                <a:cs typeface="Times New Roman Regular" panose="02020603050405020304" charset="0"/>
              </a:rPr>
              <a:t>region 1</a:t>
            </a:r>
            <a:endParaRPr lang="en-US" altLang="zh-CN" sz="10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4515" y="5124450"/>
            <a:ext cx="62420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zh-CN" sz="1000">
                <a:latin typeface="Times New Roman Regular" panose="02020603050405020304" charset="0"/>
                <a:cs typeface="Times New Roman Regular" panose="02020603050405020304" charset="0"/>
              </a:rPr>
              <a:t>region </a:t>
            </a:r>
            <a:r>
              <a:rPr lang="en-US" altLang="zh-CN" sz="1000" i="1">
                <a:latin typeface="Times New Roman Italic" panose="02020603050405020304" charset="0"/>
                <a:cs typeface="Times New Roman Italic" panose="02020603050405020304" charset="0"/>
              </a:rPr>
              <a:t>N</a:t>
            </a:r>
            <a:endParaRPr lang="en-US" altLang="zh-CN" sz="1000" i="1">
              <a:latin typeface="Times New Roman Italic" panose="02020603050405020304" charset="0"/>
              <a:cs typeface="Times New Roman Italic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5310" y="4246245"/>
            <a:ext cx="6032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zh-CN" sz="1000">
                <a:latin typeface="Times New Roman Regular" panose="02020603050405020304" charset="0"/>
                <a:cs typeface="Times New Roman Regular" panose="02020603050405020304" charset="0"/>
              </a:rPr>
              <a:t>region 2</a:t>
            </a:r>
            <a:endParaRPr lang="en-US" altLang="zh-CN" sz="10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p:transition advTm="1106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  <p:bldP spid="5" grpId="0"/>
      <p:bldP spid="7" grpId="0"/>
      <p:bldP spid="8" grpId="0"/>
      <p:bldP spid="1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0" y="0"/>
            <a:ext cx="12192000" cy="568569"/>
          </a:xfrm>
          <a:prstGeom prst="rect">
            <a:avLst/>
          </a:prstGeom>
          <a:solidFill>
            <a:srgbClr val="195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" y="30422"/>
            <a:ext cx="478431" cy="4784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0" t="-1" b="5031"/>
          <a:stretch>
            <a:fillRect/>
          </a:stretch>
        </p:blipFill>
        <p:spPr>
          <a:xfrm>
            <a:off x="615923" y="1555"/>
            <a:ext cx="1400064" cy="53616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5950" y="807720"/>
            <a:ext cx="3164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 Bold" panose="02020603050405020304" charset="0"/>
                <a:cs typeface="Times New Roman Bold" panose="02020603050405020304" charset="0"/>
              </a:rPr>
              <a:t>Background &amp; Motivations</a:t>
            </a:r>
            <a:endParaRPr lang="en-US" altLang="zh-CN" sz="20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7" name="图片 6" descr="截屏2022-08-18 下午2.43.51"/>
          <p:cNvPicPr>
            <a:picLocks noChangeAspect="1"/>
          </p:cNvPicPr>
          <p:nvPr/>
        </p:nvPicPr>
        <p:blipFill>
          <a:blip r:embed="rId3"/>
          <a:srcRect b="2911"/>
          <a:stretch>
            <a:fillRect/>
          </a:stretch>
        </p:blipFill>
        <p:spPr>
          <a:xfrm>
            <a:off x="6364605" y="4552315"/>
            <a:ext cx="5090160" cy="20123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5950" y="4010660"/>
            <a:ext cx="102171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b="1">
                <a:solidFill>
                  <a:srgbClr val="195333"/>
                </a:solidFill>
                <a:latin typeface="Times New Roman Bold" panose="02020603050405020304" charset="0"/>
                <a:cs typeface="Times New Roman Bold" panose="02020603050405020304" charset="0"/>
              </a:rPr>
              <a:t>2. Spatial Transmission Risk: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implies a potential ability that the epidemic in one region impacts other regions from a spatial perspective.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5950" y="5919470"/>
            <a:ext cx="5664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Local Transmission Risk: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geographically adjacent 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Global Tansmission Risk: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complex social connections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86435" y="4800600"/>
            <a:ext cx="55937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i="1">
                <a:latin typeface="Times New Roman Italic" panose="02020603050405020304" charset="0"/>
                <a:cs typeface="Times New Roman Italic" panose="02020603050405020304" charset="0"/>
              </a:rPr>
              <a:t>the epidemic in one region has not only local effects but also spillover effects across regions through complicated social connections </a:t>
            </a: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[3]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下箭头 25"/>
          <p:cNvSpPr/>
          <p:nvPr/>
        </p:nvSpPr>
        <p:spPr>
          <a:xfrm>
            <a:off x="3239135" y="5402580"/>
            <a:ext cx="425450" cy="509905"/>
          </a:xfrm>
          <a:prstGeom prst="downArrow">
            <a:avLst/>
          </a:prstGeom>
          <a:solidFill>
            <a:srgbClr val="195333"/>
          </a:solidFill>
          <a:ln>
            <a:solidFill>
              <a:srgbClr val="195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15950" y="1335405"/>
            <a:ext cx="69240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b="1">
                <a:solidFill>
                  <a:srgbClr val="195333"/>
                </a:solidFill>
                <a:latin typeface="Times New Roman Bold" panose="02020603050405020304" charset="0"/>
                <a:cs typeface="Times New Roman Bold" panose="02020603050405020304" charset="0"/>
              </a:rPr>
              <a:t>1. Spatio-Temporal Graph Construction</a:t>
            </a:r>
            <a:endParaRPr lang="en-US" altLang="zh-CN" b="1">
              <a:solidFill>
                <a:srgbClr val="19533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Explicit graph structures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(e.g., geographic topology): 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l"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does not necessarily reflect the true dependencies.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l"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hard to capture hidden correlations.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Using external data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(e.g., human mobility):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l"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data availability, data accuracy, and data privacy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Graph learning methods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(e.g., self-attention): 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l"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oversmoothing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l"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noise propagation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8" name="下箭头 27"/>
          <p:cNvSpPr/>
          <p:nvPr/>
        </p:nvSpPr>
        <p:spPr>
          <a:xfrm rot="16200000">
            <a:off x="7214235" y="2331085"/>
            <a:ext cx="425450" cy="578485"/>
          </a:xfrm>
          <a:prstGeom prst="downArrow">
            <a:avLst/>
          </a:prstGeom>
          <a:solidFill>
            <a:srgbClr val="195333"/>
          </a:solidFill>
          <a:ln>
            <a:solidFill>
              <a:srgbClr val="195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933055" y="1744345"/>
            <a:ext cx="375221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100000"/>
              </a:lnSpc>
              <a:buFont typeface="Wingdings" panose="05000000000000000000" charset="0"/>
              <a:buChar char=""/>
            </a:pP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C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apturing underlying transmission dependencies between regions reasonably and accurately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.</a:t>
            </a:r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the method should flexibly support both scenarios when rich external information can be collected or not.</a:t>
            </a:r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p:transition advTm="1889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9" grpId="0"/>
      <p:bldP spid="8" grpId="0"/>
      <p:bldP spid="23" grpId="0"/>
      <p:bldP spid="16" grpId="0"/>
      <p:bldP spid="26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568569"/>
          </a:xfrm>
          <a:prstGeom prst="rect">
            <a:avLst/>
          </a:prstGeom>
          <a:solidFill>
            <a:srgbClr val="195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" y="30422"/>
            <a:ext cx="478431" cy="4784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0" t="-1" b="5031"/>
          <a:stretch>
            <a:fillRect/>
          </a:stretch>
        </p:blipFill>
        <p:spPr>
          <a:xfrm>
            <a:off x="615923" y="1555"/>
            <a:ext cx="1400064" cy="53616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5950" y="1482725"/>
            <a:ext cx="9761855" cy="20815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b="1" i="1">
                <a:solidFill>
                  <a:srgbClr val="195333"/>
                </a:solidFill>
                <a:latin typeface="Times New Roman Bold Italic" panose="02020603050405020304" charset="0"/>
                <a:cs typeface="Times New Roman Bold Italic" panose="02020603050405020304" charset="0"/>
              </a:rPr>
              <a:t>N</a:t>
            </a:r>
            <a:r>
              <a:rPr lang="en-US" altLang="zh-CN" b="1">
                <a:solidFill>
                  <a:srgbClr val="195333"/>
                </a:solidFill>
                <a:latin typeface="Times New Roman Bold" panose="02020603050405020304" charset="0"/>
                <a:cs typeface="Times New Roman Bold" panose="02020603050405020304" charset="0"/>
              </a:rPr>
              <a:t> regions.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 We have a total of </a:t>
            </a:r>
            <a:r>
              <a:rPr lang="en-US" altLang="zh-CN" i="1">
                <a:latin typeface="Times New Roman Italic" panose="02020603050405020304" charset="0"/>
                <a:cs typeface="Times New Roman Italic" panose="02020603050405020304" charset="0"/>
              </a:rPr>
              <a:t>N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 regions (i.e., states or cities). Each region is associated with a time series for a window </a:t>
            </a:r>
            <a:r>
              <a:rPr lang="en-US" altLang="zh-CN" i="1">
                <a:latin typeface="Times New Roman Italic" panose="02020603050405020304" charset="0"/>
                <a:cs typeface="Times New Roman Italic" panose="02020603050405020304" charset="0"/>
              </a:rPr>
              <a:t>T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90204" pitchFamily="34" charset="0"/>
              <a:buChar char="•"/>
            </a:pP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b="1">
                <a:solidFill>
                  <a:srgbClr val="195333"/>
                </a:solidFill>
                <a:latin typeface="Times New Roman Bold" panose="02020603050405020304" charset="0"/>
                <a:cs typeface="Times New Roman Bold" panose="02020603050405020304" charset="0"/>
              </a:rPr>
              <a:t>Input.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 Epidemic statistic with a look-back window </a:t>
            </a:r>
            <a:r>
              <a:rPr lang="en-US" altLang="zh-CN" i="1">
                <a:latin typeface="Times New Roman Italic" panose="02020603050405020304" charset="0"/>
                <a:cs typeface="Times New Roman Italic" panose="02020603050405020304" charset="0"/>
              </a:rPr>
              <a:t>T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 at time point </a:t>
            </a:r>
            <a:r>
              <a:rPr lang="en-US" altLang="zh-CN" i="1">
                <a:latin typeface="Times New Roman Italic" panose="02020603050405020304" charset="0"/>
                <a:cs typeface="Times New Roman Italic" panose="02020603050405020304" charset="0"/>
              </a:rPr>
              <a:t>t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indent="0">
              <a:lnSpc>
                <a:spcPct val="90000"/>
              </a:lnSpc>
              <a:buFont typeface="Arial" panose="020B0604020202090204" pitchFamily="34" charset="0"/>
              <a:buNone/>
            </a:pP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indent="0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CN" b="1">
                <a:solidFill>
                  <a:srgbClr val="195333"/>
                </a:solidFill>
                <a:latin typeface="Times New Roman Bold" panose="02020603050405020304" charset="0"/>
                <a:cs typeface="Times New Roman Bold" panose="02020603050405020304" charset="0"/>
              </a:rPr>
              <a:t>Goal.</a:t>
            </a: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 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The goal of this task is to predict the epidemic statistic of the future time point </a:t>
            </a:r>
            <a:r>
              <a:rPr lang="en-US" altLang="zh-CN" i="1">
                <a:latin typeface="Times New Roman Italic" panose="02020603050405020304" charset="0"/>
                <a:cs typeface="Times New Roman Italic" panose="02020603050405020304" charset="0"/>
              </a:rPr>
              <a:t>t + h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5" name="334E55B0-647D-440b-865C-3EC943EB4CBC-1" descr="wpsoffice"/>
          <p:cNvPicPr>
            <a:picLocks noChangeAspect="1"/>
          </p:cNvPicPr>
          <p:nvPr/>
        </p:nvPicPr>
        <p:blipFill>
          <a:blip r:embed="rId3"/>
          <a:srcRect l="-634" t="-22436" r="-1592" b="-8654"/>
          <a:stretch>
            <a:fillRect/>
          </a:stretch>
        </p:blipFill>
        <p:spPr>
          <a:xfrm>
            <a:off x="1650365" y="2844165"/>
            <a:ext cx="2865755" cy="337820"/>
          </a:xfrm>
          <a:prstGeom prst="rect">
            <a:avLst/>
          </a:prstGeom>
        </p:spPr>
      </p:pic>
      <p:pic>
        <p:nvPicPr>
          <p:cNvPr id="7" name="334E55B0-647D-440b-865C-3EC943EB4CBC-2" descr="wpsoffice"/>
          <p:cNvPicPr>
            <a:picLocks noChangeAspect="1"/>
          </p:cNvPicPr>
          <p:nvPr/>
        </p:nvPicPr>
        <p:blipFill>
          <a:blip r:embed="rId4"/>
          <a:srcRect l="-755" t="-16943" r="-931" b="-15470"/>
          <a:stretch>
            <a:fillRect/>
          </a:stretch>
        </p:blipFill>
        <p:spPr>
          <a:xfrm>
            <a:off x="1650365" y="2062480"/>
            <a:ext cx="3084195" cy="382905"/>
          </a:xfrm>
          <a:prstGeom prst="rect">
            <a:avLst/>
          </a:prstGeom>
        </p:spPr>
      </p:pic>
      <p:pic>
        <p:nvPicPr>
          <p:cNvPr id="8" name="图片 7" descr="截屏2022-06-06 下午8.08.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50" y="3783330"/>
            <a:ext cx="6428105" cy="30321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5950" y="807720"/>
            <a:ext cx="3595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Problem Formulation (Fig.1)</a:t>
            </a:r>
            <a:endParaRPr lang="en-US" altLang="zh-CN" sz="2000" b="1"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980555" y="6068060"/>
            <a:ext cx="40557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 Regular" panose="02020603050405020304" charset="0"/>
                <a:cs typeface="Times New Roman Regular" panose="02020603050405020304" charset="0"/>
              </a:rPr>
              <a:t>Figure 1. The illustration of problem formulation.</a:t>
            </a:r>
            <a:endParaRPr lang="en-US" altLang="zh-CN" sz="1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p:transition advTm="34598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568569"/>
          </a:xfrm>
          <a:prstGeom prst="rect">
            <a:avLst/>
          </a:prstGeom>
          <a:solidFill>
            <a:srgbClr val="195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" y="30422"/>
            <a:ext cx="478431" cy="4784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0" t="-1" b="5031"/>
          <a:stretch>
            <a:fillRect/>
          </a:stretch>
        </p:blipFill>
        <p:spPr>
          <a:xfrm>
            <a:off x="615923" y="1555"/>
            <a:ext cx="1400064" cy="53616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5950" y="807720"/>
            <a:ext cx="396875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Methodology</a:t>
            </a:r>
            <a:endParaRPr lang="en-US" altLang="zh-CN" sz="2000" b="1"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r>
              <a:rPr lang="en-US" altLang="zh-CN" b="1">
                <a:solidFill>
                  <a:schemeClr val="bg2">
                    <a:lumMod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Overall</a:t>
            </a:r>
            <a:endParaRPr lang="en-US" altLang="zh-CN" b="1">
              <a:solidFill>
                <a:schemeClr val="bg2">
                  <a:lumMod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5950" y="1590675"/>
            <a:ext cx="108197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We design a novel graph neural network-based model for epidemic prediction in which a </a:t>
            </a:r>
            <a:r>
              <a:rPr lang="en-US" altLang="zh-CN" sz="1600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transmission risk encoding module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is proposed that shows how we incorporate local and global spatial effects of regions into the model.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90204" pitchFamily="34" charset="0"/>
              <a:buChar char="•"/>
            </a:pPr>
            <a:endParaRPr lang="en-US" altLang="zh-CN" sz="16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We introduce a </a:t>
            </a:r>
            <a:r>
              <a:rPr lang="en-US" altLang="zh-CN" sz="1600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Region-Aware Graph Learner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which takes transmission risk, geographical information, and temporal dependencies into account to better explore underlying spatio-temporal correlations between regions.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 descr="截屏2022-08-18 下午3.01.25"/>
          <p:cNvPicPr>
            <a:picLocks noChangeAspect="1"/>
          </p:cNvPicPr>
          <p:nvPr/>
        </p:nvPicPr>
        <p:blipFill>
          <a:blip r:embed="rId3"/>
          <a:srcRect t="2549" b="12415"/>
          <a:stretch>
            <a:fillRect/>
          </a:stretch>
        </p:blipFill>
        <p:spPr>
          <a:xfrm>
            <a:off x="2319020" y="3223895"/>
            <a:ext cx="7553960" cy="3117215"/>
          </a:xfrm>
          <a:prstGeom prst="rect">
            <a:avLst/>
          </a:prstGeom>
        </p:spPr>
      </p:pic>
    </p:spTree>
  </p:cSld>
  <p:clrMapOvr>
    <a:masterClrMapping/>
  </p:clrMapOvr>
  <p:transition advTm="25835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截屏2022-08-18 下午3.01.25"/>
          <p:cNvPicPr>
            <a:picLocks noChangeAspect="1"/>
          </p:cNvPicPr>
          <p:nvPr/>
        </p:nvPicPr>
        <p:blipFill>
          <a:blip r:embed="rId1"/>
          <a:srcRect l="2585" t="2549" r="3482" b="12415"/>
          <a:stretch>
            <a:fillRect/>
          </a:stretch>
        </p:blipFill>
        <p:spPr>
          <a:xfrm>
            <a:off x="438785" y="3182620"/>
            <a:ext cx="6840855" cy="3005455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8" name="矩形 7"/>
          <p:cNvSpPr/>
          <p:nvPr/>
        </p:nvSpPr>
        <p:spPr>
          <a:xfrm>
            <a:off x="438150" y="3179445"/>
            <a:ext cx="6841490" cy="300545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568569"/>
          </a:xfrm>
          <a:prstGeom prst="rect">
            <a:avLst/>
          </a:prstGeom>
          <a:solidFill>
            <a:srgbClr val="195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" y="30422"/>
            <a:ext cx="478431" cy="4784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0" t="-1" b="5031"/>
          <a:stretch>
            <a:fillRect/>
          </a:stretch>
        </p:blipFill>
        <p:spPr>
          <a:xfrm>
            <a:off x="615923" y="1555"/>
            <a:ext cx="1400064" cy="53616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5950" y="807720"/>
            <a:ext cx="396875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Methodology</a:t>
            </a:r>
            <a:endParaRPr lang="en-US" altLang="zh-CN" sz="2000" b="1"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r>
              <a:rPr lang="en-US" altLang="zh-CN" b="1">
                <a:solidFill>
                  <a:schemeClr val="bg2">
                    <a:lumMod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Encoder: Multi-Scale Convolutions</a:t>
            </a:r>
            <a:endParaRPr lang="en-US" altLang="zh-CN" b="1">
              <a:solidFill>
                <a:schemeClr val="bg2">
                  <a:lumMod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5950" y="1602740"/>
            <a:ext cx="107702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buFont typeface="Arial" panose="020B0604020202090204" pitchFamily="34" charset="0"/>
              <a:buNone/>
            </a:pP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Previous works [4,5] suggest that using a set of multi-scale convolutions can capture complex temporal patterns simultaneously. Therefore, in this work, we also adopt multi-scale convolutions with different filter sizes and dilated factors as a feature extractor.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 descr="截屏2022-08-18 下午3.04.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030" y="2319020"/>
            <a:ext cx="3329305" cy="583565"/>
          </a:xfrm>
          <a:prstGeom prst="rect">
            <a:avLst/>
          </a:prstGeom>
        </p:spPr>
      </p:pic>
      <p:pic>
        <p:nvPicPr>
          <p:cNvPr id="6" name="图片 5" descr="截屏2022-08-18 下午10.22.35"/>
          <p:cNvPicPr>
            <a:picLocks noChangeAspect="1"/>
          </p:cNvPicPr>
          <p:nvPr/>
        </p:nvPicPr>
        <p:blipFill>
          <a:blip r:embed="rId5"/>
          <a:srcRect l="835" r="1260"/>
          <a:stretch>
            <a:fillRect/>
          </a:stretch>
        </p:blipFill>
        <p:spPr>
          <a:xfrm>
            <a:off x="7494905" y="3108960"/>
            <a:ext cx="4512945" cy="30791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圆角矩形 6"/>
          <p:cNvSpPr/>
          <p:nvPr/>
        </p:nvSpPr>
        <p:spPr>
          <a:xfrm>
            <a:off x="1414780" y="4011930"/>
            <a:ext cx="1169670" cy="1273175"/>
          </a:xfrm>
          <a:prstGeom prst="roundRect">
            <a:avLst>
              <a:gd name="adj" fmla="val 0"/>
            </a:avLst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564765" y="3108960"/>
            <a:ext cx="4941570" cy="916305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569845" y="5288280"/>
            <a:ext cx="4942205" cy="89662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21811"/>
</p:sld>
</file>

<file path=ppt/tags/tag2.xml><?xml version="1.0" encoding="utf-8"?>
<p:tagLst xmlns:p="http://schemas.openxmlformats.org/presentationml/2006/main">
  <p:tag name="COMMONDATA" val="eyJoZGlkIjoiMmY5ODMwZjVmYjYwZWQ2MzBhMGIzZGEyMmYyOWZiMzM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gICAiSW1nU2V0dGluZ0pzb24iIDogIntcImRwaVwiOlwiNjAwXCIsXCJmb3JtYXRcIjpcIlBOR1wiLFwidHJhbnNwYXJlbnRcIjp0cnVlLFwiYXV0b1wiOmZhbHNlfSIsCiAgICJMYXRleCIgOiAiWEZzZ1hHMWhkR2hpWm50WWZUMWJYRzFoZEdoaVpudDRmVjk3ZEMxVUt6RjlMQzR1TGl4Y2JXRjBhR0ptZTNoOVgzUmRYR2x1WEcxaGRHaGlZbnRTZlY1N1RseDBhVzFsYzN0VWZYMGdYRjA9IiwKICAgIkxhdGV4SW1nQmFzZTY0IiA6ICJpVkJPUncwS0dnb0FBQUFOU1VoRVVnQUFCQWdBQUFCZkJBTUFBQUNYYytoMUFBQUFNRkJNVkVYLy8vOEFBQUFBQUFBQUFBQUFBQUFBQUFBQUFBQUFBQUFBQUFBQUFBQUFBQUFBQUFBQUFBQUFBQUFBQUFBQUFBQXYzYUI3QUFBQUQzUlNUbE1BNzkzTnUzYUpJbVlRUkRLclZKazJ5dGVlQUFBQUNYQklXWE1BQUE3RUFBQU94QUdWS3c0YkFBQVZ1MGxFUVZSNEFlMWRmWWhrMlZWL005TmYxWjliUVFsamxGY3p1eG9DSzlYTTZCOGhTTldLZjBRd2RrdFVDRUtxQTJieG42UjdnditzRXF0aEJjRTFkRTlDWERyN1I3Y3JZalNFN3Qwb0lhSldSVVNDUW5yOCtpTkVyUmFXRFNIRTZ1cVpuV1QybzYvbm5QdjU3c2Q3cno2M2Uza1h1dDU5OTU1ejduM24vZDY1NTU1NzMrc29LdEtsMWNDL01rajNaZmRidlhjOWZ1c0cyNURuL3VQMC96bnBFMzdLb3ZSU2FLQ0JJR0Ryb3E4ZE9zc0NRWU5UbWI5bmwrSmlpMDRHTlBEQ2wrRm1QaVlyUDczRzJEZitRcDRGamxYR2Z1U1hYdjM0cjNjWmUvUHBwNS8rNUZPTVBRaVFGc1dYUXdNTEFJSWZxcTVlWSs5VitVQUdHTDVEVlN1TW5WRG1LK3hoZ0xZb3Zod2FtTDVmWlQzVjFSbDJwUEtCekRKN0Q2OXBNWGJBYzFXTm9nQlRVWHloTlREMXNNUFl0dXppWXJaaHY4SzJPSFdETWNIV2VGM3lGOGRMcVlHVjE2OHlWcEZkdjVyOVRCOUtralhsQ25SK0lQbUw0NlhVUU90MGpyRzNaTmYzczIvbjhhb2dadXcxa1RzOGxmekY4Vkpxb0xFYXhVeE44VHFQWlY0RXU4ZEp3RUY4UXhCM0twbGNCY0ZGMXNEYVJyVEQ1STJOdXUyc3ZpNUp3RXd6SmczQVRqMkxxNmkvMEJvQUQvOEtZNnVpajlWdDNkbVgyem9mUlo4VGM4Y3BPUVpNTVZZWEJKc25KdVU0OGwvNFMwemprSHpoWmRLVkg0eTFtd3ZnNGNNekxkejdrdlQ4c2MydU9WT1lqWVUvdVA5STlBZkNCT3NpMjkwV21iRWRZRG9LYVd0czhpK3U0Rm02OG14WGJaZ3JtTWFGZzFndUh5enBpRUVVM1ZIMkFVanVzUGZ4WmpwdGZveGFUTVVVMWc1RTJkZ08wQmlrQWdUalVmQVVCdnNhTXV5ei9LYlJ5a0tzVnBhaTJmaHNsMWY5NlpFZ0FTWkovR0daR2R1eEJSQW9RREF1OWE3Z1FBQ1d2VTROSk1NRUwybFRvQXlCN29jT0UraXlzZVZhVEdCd2JDMWNaTUd6Ykx6RFFlc1VybjVHenZhU1lRSnRDclFoMExyU1lRSmROclpjQVlLeHFSWUVRNWdnaWtweUhkQUtFeWhUNERFRVJwaUEraGVYYjk2K2ZmdG40Ty8yelRLNWpET3dPd0ZQYjkrK1ZSNFd5UVVJQmdUQml6RU5wUEtuL01SdnllSGNFQWhoQWtpYndzbXp3Z1RTRlBnTWdSRW1JSEhKeHRhaERPeUxTZ1VJU0VrRC9nd3hISFRWTFZDWmIremEzWUF3QWFSOXh0cDROTU1FZUM1TWdjY1FSRWFZQUNsaGhtR21BZ1NrbEJIOURBR0NyK0I5S1VQQ0kvNUJPdDlLOW11Qk8xekxqRnlQUkpnQUNjRVVBR3g4aGdDZFNielRLdDJBaG5nYjJLWUZndks3RmQxZ21XSTRHRXh2d0RXN1NmZjRDdnZwM1dqaFdicEZENUlvb0RBQk9RVTRPVXlFQ2FqVmw5ajdqUmlCMlpHV0RoT280aDFxb2dlNDRhbjBaMnVNUFh6dUdYaysrTEVBd2VDNld5UnJ2OFBEL1MrekgveVJzV0JJVWlsTUFEa1lPZ0FkaVRBQjFhTXA4Qm9DakMwNC9Wb2tFT2lKWllUTEVrY08yUUFGQlFnR1VKcGdtYU5ObzEwZTdpL1Z6cU0vbGx2Q0JNRVZFUzl1VW5reVRFQWtZQXA4SGtFVStjSUVwWmhRb0RlYlFjeFQ3ajRZL0NLUXN3REI0UHBiWWlmQWZLenU5RkgwMit6Y0ZOZDZ4TS9nR1laY01reEFOUXZ4bVFvV21veVJOMHpRSWhEb2h4LzJxN1FUWElPZUZDQVlWSE5STk05QklOYjlaOUF1YkNiOHVVYUZDNGRIRnNCaGhRbW82aVVtVncwNHBmaTF3d1M4V013S3IwdlNZNzFUUVJZTmRpeEFNSmpla0NzSmdsbmNXejZ0dG9JZ3dkb0ova0k2WnVCRFdtRUNxb0I5UitBdE9Na09Fd2lDR3BrQ3VRSUJ2TU1HQ0lUY0FnVE9IY2hka0FSQlZNTmJzcWFYaFdCMmYwOXBHY3lFSFNiQU9yRHc3eGMwNXNFT0U0aTZ1M3c4Mk9hbndDdHlvbnJnUXdHQ2dWVm5XWUtvaTNzSjkvV1FIYzJxZFJtNHFZK2NNQUZRTDdBemloWFlmWUNOS090Mkdad3ZjUkNJNTcvS3BFM3drUFpWVklDZ0wzVWxpQzFMc0lOKyt6SjZCaUxOeWIxaWNMUFpRemRNZ0lZQVpnY2VVd0FQK1pHVVloNWhyZ21KaXdWdnMyTFdEWkV2UUpDbXZQbmZ2RUZxWjZ6WGR1a3NFQnppZzdsZ3pPTVg5VlJoamJFWjk3bGRZQmdud0xDaGxScWVNQUdTd0h3QTB3bm1JVWl3aGNjUnBBSUVZU1dXZnAvcm5IN0ZSTkNrdGtEUW9nMWphbjlvRkYxUmU4MmpROFkrN003cHdSQmd4TkExQld0eU01TFpIT1RCb21EQ3ZrQldpN2ZJK2owdFFCRFUyT3d4VnpuL3ZlN1NXU0JvRWdqaVI0cXdxYlBYWUgzQmNlWFJFT0RhZ1dzSzR0RDdodzNxRElhT3dTaWNxSmFHekJRZ0NDbXcxQVdGLy9pcm4vbHZTbDl5YmJidEdPN1R4SURtQ0Z6bVRrWEpuZ2RaajZremtTRkQ0RE1GRUZmd0dCN2tBZzhUVXgxbm5lWThSRWdjOEZDQUlLUTRHSE1mL0VHb2tzcHRTOEJCb0IvLzR4UE5Ybk9qZTJBSXFONDFCUkFCT05Xc1prNkVqbCtMUmhja0FQRUZDRXdkRzNsWS83VlhobzFheXRvZzRNT0J2bjNtTkw3alR1cGIwb2QwdkFKdy9GZnR4c1E1T0JlWWpscjZsWllBWlIvRkJRajh5aXJWMlBtdXYwcVZXaUFneDdDa3JmNGNPMUNrT0lSdjZUUE1TVVBnOFFvZ1RMQ1JKRlpuZ0UxTTc2dUd2QVpGMlVlbUFJRmZXWGRaNzhCZm8wc3RFQnppakhDSnRTWEJvUm53V1RJK1U4QUpsQ0Z3dllKT3ltTmVKUkRBVDhoV3lPYjdPRW9RMU1xNGIvSG1qWmdtTWgzY3hYanJSbHpwUTlLRkliM1d3MTJadDJCRDVqYjBhWW5oMmMyeUN0eVkvUXp2TEtxeVh6UUp2WGtMQkExY1U1NlNMeDUrQWJhWm5QKzU1cXRhWVFKdENDeFRzUGU3L3dPMytJTmYzZE84WnE0cFFLQTNsNWkxZytVVkNJUnN2a0xkRVdlVndZUyt2Vnd3SFJOcEd6b2lRcTMrQmJjZ0NLYnloR1F0RUZEWStGQnNCaEdkME5QQ0hTdE0wRFFmWmYwNmt2RDg2QUs4d3hGNGhKUUMwNGVCVkYrQXdLdTJMczdDc3BJRmdpck1DMHF4MlBOeGpjSDM2c3BHWUhmcWVsSmMxNXpoemNZeThETWI5MjdpVm5Ld3lWN2JSU3VTaUlLTnBMaWh6aVFJbmhJYkdjcy9nZUtFRDJxQ2RhaFdKc284eFRkL3NsNzVIclNMTTNSTXBzNVZkMEtXd0xUVml0akpKRUV3ajNmOFU4WnRkK2dUQlMvWHpkTlBpYmVTemJKQVhpd2xyZ2VxQnltV0lBRGVIZFRWQ1JmeWU2QzFidzhpNzJMd2tNMDg1MzJaN1RMMmMwZitmb1ZBY0kxcE8rN254TklrQ0s2Qkh6Z1greGQrd2pMNnJ4R2g0emY2NXd4eUdDQ2dqU3RpNUlMSTFFYVE1eEpVYkNLZ3QzbEgxOEt6cVJBSU9wSTM5VktUSURqdVJYTlZOc3A3RTJpY3JzM3Y0eWlPRitpOWU5K1A0YXNxYWdNRXVQOUZ2a0RiemVNWUtTRVhMME03YzdudkJEUHJkcWlESVJERTNzSERscElBd2IreDgxOEY4N2xsRTQzK1hQaWM3UlRKcG51Sk45Vk1ubkhFQkFGSkp6c0kyNXZxS1cxY2dxb2FYamZka1FhalNKNjN6d0VRTElWQzkwa2hDZ1NsMy9uUE5kSnpienRKTVpZeldGbkFKRjFKWHh2U0VlS1V5ZCs2eTJDQ2dQQkQ4OCtPMzQ5eTJTOXNDYmxQNkpEREZIRTEyTXNBQ0JaMTJDL0lDaFVDQkZySEQrNmxrWStzcnN0YkpJZ0hoSDVkZDhyS25SMjRMQ1lJWUNFQkVxZ01nQ1Mrbk9FeVhKSVNjcC9RcUI4eStRRUlUODhESUZneFkzMGVObEZrZ2VEcys3dGgyaEhXQ004d0JkdjlOcFlBQVFWV0lMTFZaTDAwbVBuYitLanppZlpYNy9rcEoxTGFRVUMzWVo4ZmUzZTR2UUFJT21wellKZ1ZhZ1FJZW1YR252am1SNWtWQ0VobEhhWlN6QkhEN203ZndoTWd3TGVmWUZvQXcwTC9UaTY0RVU2cVpIZW5WRHZJSmhxRWd2cnpNQUtOSFlYWkF5RG9CdUkwbGlEbEUremdHQXB2SUUwbWNmY0RsSDB3cXZhU0lDQ24rcTNQRGlJZmxzbDZ2L0ROcDMvdGs5QzdmNEp2dEw4UzUzSXVYOHhuZVFlNFhKcnJmS3VhNnVNRlFGQ3o0dnlCMWhVSXJ1SDhvelc2bXhKb2p4ZkRUUDZuK09NMk10T1RCRUZVUS9FMTEvTXNwZllMSzF0eStSM1dUWWg0b1pZajFQQWYvcjNWbWEzbElLQzV6bjNQZWh3OHRUSUZRS0MrS0N2cC9FY0ZnbGxFMmt3K2I5SXZxby9TUTdCdDNCamtnMm9PMFJZSXdBaGdXcmM0cDJVazBTbzNUcnM5Ym5iQmJRR05ZTHBxUlZ3K3RrM0YrdWY1TC82dnB5MWRQMXl1VktWTGtWK0hWTUlhaHRrT2dlQ2hFMmI1a3VMWEdRV0NxSUhqUjlVUXJJbEduWU94K29jNHlHSGFIcEZ3Q3dSOER1cGNUWXM5eW1wUDdxT0VzZmlVMDA1YjlqRmVUY3JBc2VkSkYzQkpvaUhPbXFnbkI3MEEwbDBsMUE4QytNaVFtenkyVjRQZ0tocTl3elR2UXpVNWJBWU1YQnVuYjVqeXhMYnp0R2VCZ0M4ZFBXWnpkdVdOdFN2VStieUVKUVNjNjd4MHlkcEx3eXFLbWpLTDVTZC9BMjdKZXJKMGRHZWtLZlA3a1NSNjJkelMzd2NJaEhrenU2ZEJzSUNlOUxKOWdTYnR5UEtiRkREdUVnankrYS9aVGRzZ29LVVgvUXE4RUJETEd4c1V1Q2dEclN2cXRzNWIzMW53NldpY0lPQXJZaHRXbDYrWUFjVDhJT2kxTFRsd3FrRVFiZUw5a012SUx1WG9TZ0RaZ0RmY3JZYnBaRFNDYlJEZ1Z6VWNad29HaWF6bmRVVkdNVnRxVHFhKzJDMTZPbkVRd0VQdlJsZWJwdGZuQjBIa09zWmVaUnNndUlvSzZreGdQTGpEUFFFUk92YVlKMjlQTXdvZEVNQk5sQjlmVkt4Z0hvN1VpVC9UcVlqeWhqSzNjMWJNZnVJZ0FETUR5ZXI1RGoxSm9yTUJFT1I4cEEwUXpPUDR2T2k3UXIrNkJpNnRpWlc5SGJxMkVlMHhzMEV3RzZOMEsyQzQ2T3lTZEM1aVRab0svYUdWbWZNa2xVOUZZeDBPNEttQlpBVU1qODJaWEFBRWF4WjhrOWVoemd3UVJMaFJTRzByVWhRano0QnhxNUJRaXVnbzkydklkbXdRaURraWIwbkt2aUxnSjgvZFkwbTUzUHBESzh0aWI0S2tualFJeEJ6UjhwNWljSzVWQ29CZzAzRW5GWWVaTVVGd0Z4M2o4WThISFduWllLYUl5WmtBaS80dE9ITmNXWkMxbndBRjFOaERGSjU4Rkpvd05VMVBTekp3QVk4Mk9pNllwcXdSYTlJZ2dNblVKbDVMblhvamZtQXczZGJuQVJBMDdURkVjNWc1RXdSTE9Ja2UrL3dBZWkvdnhDRmVtb1NFMlN2TUM0aHdFdXRYbW15RHg3SUVZR1hXYWJqWk1HakF6YzZha2M1L1FORHJNRUUwdldyS2lLSkpnK0NZdmViT2RhQmtTM2NyQUlLcnByWFExSGJPQkVGMGpNK052YS9jNWhqMkhDWUZiU0VEb3NlWUtsNlJJbzdBU2F6ZnVzdGhnYUFMTVY5eXFpWGdpQ014anJveXpCSWRKakJMS2UvcjhCaDlBcmlNRXo3WDJUYTZrblJ2QWlDWXdjYzZPeVZBY0JkZk9Hakp0dzZ5bVFlaU1EOVZWYU9iZSs2WE04UitBdnhYTFczOGlCNmtBeUg5VDZndCtMSEdWbi9qenZkWURiSUpnNkNCamd4Z1VvV3hvL2tZenpCVlJMY0NJRmdJanJYRzVTVGlCQkc4SVhvZHYxdVZaVElUQXZvOUFUTW14MXBjNzZjRTBCczZKUzBCMzFGRWtRanBWRGQ0VzNsQjBBb05VNU1lRHNTT29pcDBYODUxYUhXWkxxY2k5QllBQWV5Mk5NYU1vSTRUbGlCYVE3ZG9MZCtqRWhTWlh0RTBIUnJhL0VFZlNFeG55bEdiQUFFTUpiaWppS2FKYWovTzN0N25HZnZhM2w0T1lVRFNVR0VDaDE0OWYwYk4rSVlEc2FPSXBvbHltMVJwYjYvQjN0amIyNVU5Q0lHZ21mUW1KYmwxVElLZ2ljYnpiaTVHUzA3dTArU25xbzRKenpKU20xdUloekFCQXJtanFJWGk2NG82T1k2cVltOUdod21jNmp3Z21IL2xuMjIrdi8vbEkxbTA4TXIzWkRZeWlqMU1ha2NSb0N3eDEwbTZOeUVRekNnblhMWG55U1JCTUkwQmlQa1I3dmR4V2dTdnZXSVVpdER4aGxFMFlOWUVBVXdzK0pCRGx1WmNTY3dPRXloUy8vZFllWFhpQ2dTSGJRazJHYTdIbVFsc3VGckthT2hhczlobHdrZFNUUE02aUlJVEpURkdwMGVsRUFpaVdQbEVpdGJOSkVIQXR4WTF4dWdhN2lSbU52SURSdHBMY0h1WXM4UUVnZDVSQkdvMWhwOUV1RDFkTHR6VVlLZHlnQUNuTm04bFd6aUVvZ05laExXdmkxcXIyR0tLSUZBa0tHa3FwZVk2TU5GZU4rUUhRZENTN0FheGswMSsyeGltQm1DeUZzUFg3L0QzV1FDNlZkZEJyQTNRQjNnOHUzM0tjY2tORUpScXFoRUtTa3A5UTVnZ2VHTnRnZkNBbnRwbDhqd0hDTEJkYTVBN2hxSTZGNEcxTW9wbEZWdE0wZWMwaHBGU3dnaS84Z0ozU3FVZ0NBQnZCNG9xbEJGZk9aY0FuS0VMck9WZ0RBbE1LeTk5ZXBPeE41OHo3emp0bmRLUmd6VHU5RG9OZ2hkK0JaNUMyVVlOTmJjbFdKUGphS3E4bERCQm5tQVJEWE95V2Q1UUZUcFM0Vm1zbGQ2M1ZhejZTcFNsdjQ0Wit4Wm5pa2hWY3VabXVUZEJFQUR3MVNBazVMZ0g4ZjhPWkxBMHFtSVE5N041Yklncks3M2tUaGt1bmFmZU9pZTlvLzRYU2c5eTcwbm56NmdWSU9EclJ0QU1rYy9RLzNTQjEzcnBINjNBQUZuUGtLS3FWNUxtVnBWalJ0NUxzOUR5Q1doYUw2NVNrSzFCcCtvOGo3WFNFbGpGcHBHbkNRR1FuaExYeDdqK3l1VWZ4ZFBFYmdLWUJ3WG45V0RTc2w0VW51WC8rYVRKUHNLN0IrTUI0QmNjcSsrSzg5RWRtbkE1TW0xd3NTMTVUc2ZjcHRyYkp3a0NLWktJUkVnU3l2Q0dtT1BvRWo2QnlYUUdWNjVTSzJsdW9SenNpNU42OXlTREJRSUs4NTdJU2pydUFQYzJMOEZhT1NwYXhZYnJKNk1vQWdTYnNuVmFhN0hjbXpBSUlnaVMvVXVpSTliSlg2RW00Qm5FNTZYM0JPbGdHUjhieEZ6Ym9oMzZ0QWxDWmRyZzBscnluSTVqQjRFNWpwS3prR2crK2VnM25EQUI2c3BKZGFrV0N3UVlySXpic3BLTzBLSjgrdkdOMmJxb05Jc3RwcVpvN3BSSU4yWGpCQUxMdlVrQlFhbkcySWQyUld1ZVExZktwZU1HVWNTaWJMaGI0bW1zeWNydnduK01pSjhRNGsxRnJSNHY0WVhEdGFnc0FYelo1OWFOc2hnT29FMzRacEg0TjR3UWhGZjlXdmo1bTNaNjB0U1VHeVo0VnRHek01bDkvRUFLdEVFd1hmdkovVlZaeVkvUDNsK1hCWE8xbjVYWnlDaTJtSnI0d2FXYjVmaVVhRGZwQzBidzRROENnYlZaTWdVRTBUVGMwdnVmK0twNWRhcHh5THdvYmpnZHpvNm9Tb1RZZTNXVDhCTGt0V01ZN094Vi9TZ0dhV1JGbkJKMXorRVRvSmlWVlNtc2oyTmVwcW95SlNROERRU0VBblduZSswK2VuUFpTSE9BWUQvbHhscVhDdzkyMkREbEJNRiszUkthNXpRbkUyd21YemZGcFlJZytueE5ZVUFIS0V6MmQwbytCd2c2S1RmV1VrTmFtQ0RQN0FERnRVNHNvWGxPY3pKQktKUWJiaUV6SFFSUjZiK3FDZ2JYODNUamt0TGtBSUUxanFaZEtFeml3c1k4cHlYb0pKN1Z0TmFNdXB4TXBudUQzQmtnQUlybnZ4eit3TFhSL3VYTzVnQ0JHRWMvbU9OQ3Iramd2a3VkRXdUZEE1YzFzeVFuazNCdnByYUZ3R3dRWkxiOFRpRElBUUkranM1a1I5Qm9vOE5CVUNzNVFSQUhCYVJVNUdSYTRlN041b1lRVllDQUZKRU5BbkQyY0J6ZGw1RlhvVC92WWNlWVRUb0UrVUN3WUM4RE9ISThCWG1aV3VUZTZIOUpWWUNBbEprTkFvZ1ZJV1YzZytqVGYxTC9FME0rRU5nYjFkTWJGTFY1bVhZb2pMaXNqRm9CQWxKZ05nZ2dHQXFVODNMbEp2V21CUDl0QzNMNVFBQ3JkWllmZVBjMHRRVi9aVjZtTHIxNWNsaVJVZ29Ra0NheVFUQk5pN3ROdGJBc0ZlZzV3Z3pzTFUreEtQS0JBT2FVN1NSSExvdVRaTWxwcG9DcGdaT1hXYjNZVzRDQU5Ka05BdmdIanZBZkd1SnRXL0gyZWVuNXY0TjQrb1BubnRtMWE4UzVBNEs5NS85bUU5Ykl2LzNNbnVhWUhXU1BSRzZtRnZiaEpia0lsV2VLcUh2MkRzNWxnd0QrQ2ZSUjFLREllNW9lN3Fxd0NudmtwN05CZ0J1RlJOSkR3alY5aC94U2ZLVzVtV2JBTVp3MkJxRENFcEE2YzRCZ2tiMzVWTy9BcDN5ejdBNmpWUzFjZGFxWTVUcHZsOC9EeXV2Tng0RWhObTVMdDY0WmN1ZnlNeDJ6ZjR4L1RNc3RRRUM2eUFHQzZHK3JUOXpUaWhzNFo0UEFKMmh1a05HZ0Q2YUZmemo3a05GdUFRSlNSaDRRR0ZvYkpwc0hCSWZoOWFkdzB3TXhrYmdDQktTR0N3YUNmOThLMyt0Z3pVQk1CUWkwUGk4WUNIVEhKcElyTEFHcHVjWCtFRDVmTUJHTjV4a09KdElSMFFoYzl4ZURHMDBuMlpHM3ZhMFdUZElHTWNKOWQ5MytqbUhmQWtiTEFQdG5JZVZaRVJsdHV4ZFFXb3RVTVJFUU9GODBmWHZWVVlCQTZYK0NJRkJ0WG96TUpRTEIvd1AyM1ZoYUdBaU5EZ0FBQUFCSlJVNUVya0pnZ2c9PSIKfQo="/>
    </extobj>
    <extobj name="334E55B0-647D-440b-865C-3EC943EB4CBC-2">
      <extobjdata type="334E55B0-647D-440b-865C-3EC943EB4CBC" data="ewogICAiSW1nU2V0dGluZ0pzb24iIDogIntcImRwaVwiOlwiNjAwXCIsXCJmb3JtYXRcIjpcIlBOR1wiLFwidHJhbnNwYXJlbnRcIjp0cnVlLFwiYXV0b1wiOmZhbHNlfSIsCiAgICJMYXRleCIgOiAiWEZzZ1hHMWhkR2hpWm50NGZWOTdhVHA5UFZ0NFgzdHBMSFF0VkNzeGZTd3VMaTRzZUY5N2FTeDBmVjFjYVc1Y2JXRjBhR0ppZTFKOVhudFVmU0JjWFE9PSIsCiAgICJMYXRleEltZ0Jhc2U2NCIgOiAiaVZCT1J3MEtHZ29BQUFBTlNVaEVVZ0FBQkFNQUFBQmlCQU1BQUFEWGR3ZnhBQUFBTUZCTVZFWC8vLzhBQUFBQUFBQUFBQUFBQUFBQUFBQUFBQUFBQUFBQUFBQUFBQUFBQUFBQUFBQUFBQUFBQUFBQUFBQUFBQUF2M2FCN0FBQUFEM1JTVGxNQXplL2RabFM3UkpraU1vbXJkaEM4YnFTTUFBQUFDWEJJV1hNQUFBN0VBQUFPeEFHVkt3NGJBQUFVdUVsRVFWUjRBZTFkYTJ3clJ4WGVKSFljTzRtVGdnQUpDWHhKb1lqbmhsNjRBdFIyVXlTZXF2Q0ZDZ1FTNE9qeUVPSUhqbG9WQlB4SS9sQWhLdUdvRlNDQmhBTUlCQkxnaUplUWltVHpSaUR3L1ZYMUQ5amNpcmRJYm14NnVXMXZPNXd6cjUyZG5kMGRPN2FUM094SVdjK2VtVGxuSHQrZU9YTm1kdU00YVRoRlBmRHdaL1J3My9sVDFQeTBxYzRpQ1lmVnRGOU9Vdy9NRU5MNzBHOGYvTk5QQUFtL2YvREJCKzkxQ1ZrL1RSMlF0clZCcm03VFhpRGtLdjB0bE1odTJpMm5xUWRxdlIwMjhvVDhqN1Y3aHF5eFNIbzlIVDNnUHNiYUNUYkJaUkhiT0IxTlQxdEpleUFuSHZsWmFRSmtDWnNaMGg0NkhUMndjTURidVVUSVJSYk5rZFBSOUxTVnJBZVdIdVU5MFNCa2gwV3pmVTVLZjA1RkQxUldlVE03UkR6OG1TdW5vdVZwSTNrUFZMbjJkNnBFalB3OFd4eE9ySXYrL25FTUV4TjNFZ1hseHRoRlJkTGxYVUxJa3p3Mjk5L0o5aEpNUVJCU0V6U20xK3RqN0tMc05TNjRRTWpqUERyTC9RTXhWUnBwVWdxQnhPNGNKd1J5eitiaWZiZUFzN2ljV0tXUlprZ2hrTmlkNDRTQUZPNjdCU1JwVXBHR25Jd21KZkZFeXFtUGU2NWNrbTZCaWZkUENnR3JMaDg3QkVBYjcxalZaUFNaVWdoWTllbndFTGpicGRha3VLeWMrNkZ4cUR2U0xXQlZuMUZtU2lGZzFadkRRNkFtQnQvLy9XVTNMTk4zQzRUVHhreEpJV0RWd2NORDRLdW9CVllnNEMvWENQeUVnQ3JaZHd1bzFJbkVVd2hZZGZQd0VIQ2NmSk9hM05Qa1ZWMm5jRHRWQmxkMFI0emlGckNxenlnenBSQ3c2czNEUU1CWklCc2dwTXgyZjc1T0hydURFTEU1SklRcmJnRkJtdGh2Q2dHcnJqNFVCREwwSkZpTk9ZQ0xwYXZPdnduWkNvbzlRcmVBazBJZ09CWVJkNGVDUUpZT2VKdjdmZXV3K3ZzQ1B5Y29wUzBkblZzZ2hZQWNoZGpJb1NDUVl4RGdld0R6cUJPYTRud0lsOW80T3JkQUNvSFlrWmVKSTRSQW5weHg0TzBCRGdndW9YTjBib0VVQW5LVVl5TWpoSUJUd2dPalZYRmdqSWs5UXJkQUNvSFlrWmVKbzRSQURaY0QrMEYvc0N0UEMwaVJFNHVrNXFCVlY0OFNBdVVuUU9SYzRIMlJvM1FMcEZyQUNnRk9BZ1J5UDc2WnVuemc1YkJXbUdIUUhIUTI4WmhJZ2FpbkFvN1NMWkJDSUR4aUprb3NCSXB2NE9PUFA0WWpQeG9FR3ZTUW9IaHhoRW9EdDRDS0NGTU54a2RMSndLcnZvMkRRTDZ0SUlDOFBNeFBnMENkUXNCOVNzazRUUUx6Z3BJeWdXZ0tBYXRPam9GQXNRWUllT2w5cjM4SERaL3NodmxwRU5pbml3RzZMaEI1NjRUNmtNWHRaSDlUQ0ZqMWR3d0V5b1JjZVhNc0V3MENkUVlCVlFzQWoxZ09ZMDFNSVdEVnZkRVFtSU9Yd3JmamVlZ1FZQlBCWmFWUW13VGRCRXJTK0tNcEJLejZPQklDeFJLNTJrMWdvVUdBbW9ORjlCSEs0QkpjS0I1UlNDRmcxZkdSRUxoRWVodEpIRFFJYk9MYlFsblM4b3RsUTd2SFU3MlZzemZjOFBTeksvVEY0eXpCdTdNcjQzblpNQWlCTDcrLy93RmFzeTk3L1YvNVZieGVZdmtmZStmV3NESDVINUJiemcvU3FrZ0llT1NqaVh3MENIUncxM2lXQ1BuRmYzNERETW9yYi9sS1YyRTBKUmNaYTBBRmlOQXdBUWg4RTQ4MllRWG5TZThvWFpaS1g0d3lXcWlTSHR1VWJaS1Z3WFpub3lBd1M4VHJRREVWMVNCQUhjU2J3djY3SkFlYktBYmlVVUVnUTE2NURVdWNkZGpFZUg3WCtSamQ0b3hwMllsTEt2ZmY3UHdEMzk2YzdiM1Z5VlZSSDl1R0tBalEza3Bpb2tIQWc2RXV1bUx5djUvY0NFcWU2dnhWbjlFc08ydEllaXVvTEhJY0p1T3hHZFdKb0lidk15NENydWwzRDI3WDlqUDkrcDNRMkJ5ZFZ6c3dDYmVYSFNkVENtN1V4RGNxQWdJRkswcytDSUVjZ2FGK0FDL3hJWVBqem1HYWg2bmlHVHZ4K1lkT1ZTQXczOXRHTmk0NTMxekdmWXlqdEZLSGJrOU13ZWFMTUhHYVBEcVBUeE4wNm01TVppMHBBZ0pUQkRkK2swSVFBbE53V2lUald1Q3ZpUmhZWTh5cll4d01CUUpsMmtYUU42L0Z0NmNxeEdhYVMycjlNVXJQTUlUUGtYNER4ZzB0ckpaOTdTSWdVQkZERk1zcENJRjJ6OGw0TmhwMkFTSEF0aHpnZVJ5Z3NzNi82T3Z3cHNzbkRCWDFJWkRuUHNvTzZhSDZxVjV2V3FET2VoTTI1ZHd0dE1oSG9RVmNxOWs1QUlFN3lkV0hDRG1nQ3Rjd0hpcXBoQmlnR1R2eSt4TnFlbFM4NkdKQmM3Z1lMdVJEWUlvYktHVkN0UnV3TVd4NmhSbWNHRXBwbDFZVnAxam9WdGlZR2NRdGI5WUNXYnN1a2hBb2Z2Rzk4R1JCNkszWmRCdGRMT0MyRTZpc1pac0NQSSt3SHFrbzdiSWU1dU5Eb0h5R3BYWUlyZ2xRQzdRWTRmcTRabnFzSGFBRjBFRUxXc0JpT1NlYmJvYkFRc0RGSnpQckVRNEJmekN1bk5lekdPL2hJQW5vQzBqYUpQMnVNVWNFOGVlK0tDM1czd2dYOFNIZ3JySFVHbnM4SGhEV2FMak1pYVJNNDNJSEFreXJxTjN5M2tCclhqTUVsclJ6d0ZSQStLSkJvUC9wYmppUGtWTEJBV3c1ZVVLWW1XYk1kR2lpaEVDV1B5WDQrRk91OTJ3Zm1ybHpqRDYwWGpuRG1nT1AvMldNNWQ3Tjd1MnVaZ2hVU05lbU9JZEFiNFdRYzc5OTJIU2lJSUlMYUN5MHlHQkMyQW5tS0pTU2ZaTEJFakYzRWdLendsZkJkRStneUxBU2FST3dHVXBZRFhBMjN2eGxIRVpJZFpmSldqTE1xMSs5MGpWV3hDZWFJVkN6ODloS1c2RGNBem1sQVZ4U2JleTQ5M2toazZNKzBDem1OOE1Za3hCWWVveWxnOVpCRjNFZ0RDdHh1QSt0NTd4UUJRSzFHZTVHZkNha0h2WU1RNU5iQ1V6TkVDalptUk1TQWxNb3B6R0FHVXI5eEFkRTdpZUlXdFlHV2lHSVVoRy9FZ0p6L0NrQjZ6UDBFSm9sRmlOWSt1U2hQclNlcllZeDZMTWNPbllmTDFrSnJ3VEFQRmczOE8wcU5ETUVMQ3NxSVpESHJwMjNzeUdwOEtJSFdzRHdURllKdDJ5VUtnNGRsUkFRSEtBLzZGd3A3dkhYS0hFeDJaNUsvTkQ2L1BOVk1SQXZmdkZOcnFISldxN0QzTmJDQjNUQVBGZ0xzK3lvQ2pzQ0FrK0UzQytmRERNQ0YvOFdVTnVQTzA0SFp3NVBaV3pJcnBMcUZBSmJLZ25qbThsOXJ4ZUp2ZzlCQUpUM3NwN2RLTEdoN216cEpkaDk0b2ZXcDNYWENreCsvYmJsdzJXV21VVDF3bTc5SERFTUNxekl1ajR2SXdTS2RIeTBDNjdqdGVCRFlBYWQwcHU2Y2FkbFYyL3BFbDhZNm41Q2ZpQmIxaTluaklVZ3NHL3dtaGtsMXNMYVFwT1EvS0gxSmQyZSt2bU5mOWhwakJNQ01HekM3dlZyKy9sdFB5NWlvQTFGRkg3dElSQ2FSWEdqYnd0WW9CWW9vR040TG5tTHlKZGNSb1FCYnNZWVFoQ29oT2RLczNqWE9JR3FlWk0vdEI2Q0FCWWZLd1JNcG81YVp4bWZEbGhjMWhEb3RTUUhHZkVoNERRUjgzS2pXT2FJamdBU1EwZUtvbk1QbFJLQ2dHR3VORElHTS9xaU1jRW5KbjlvZmZJUU1KazZmbzJWV0QyZ2k0d1FjRUlmQzFIS0sxRUZBalBZYVpVQlpnTHFJUndndnlMV05ocUNnR0d1TlBJQ1gvdU9NY0VuVmxaNXZDT1ZxdmFoOWNsRHdHVHErRFZXWW1YVTJUS1lJV0Q1T0NzUXlPSCt5OElBTThIOXFBWEc2aHdFcmR1VjdjU0ljYTRNNU9BM0N5UnNwV2o1a2orMFBua0ltRXdkcmRyc3RoMVl1NWtoVUtYSHdZM0ZWYUlDQWFjR0JyQi9aRWpOWll3WFBRb0IzV1F5NWgyV3FFTmdnTGt5eVM5aThhSDF5VU9nWW0vcXRKUStOVU9nbWZnVVVCWXFCQzdoK3ROK0pnRGZVQk5Cc0s3VUpUbGFDSzFWQmVFVGhzSTZCR0N1Zk1xUUxVeXFKM29uTEQ2MFBua0lnS25URFRjbVRBRlRaMDJobWlGUVQ1d0xLUXNWQWxuc1h2czFBU3lRWWNZMXJXS1V5dW5Sb2M4TE1FWXdWNG9aWE9jY3ZDL2pyQlliTEQ2MFBua0llTVJPcVVMSGJ5dXRNME5naHJTVVBKRlJGUUpPR3ljUEwwbURjbDd3UUc3aEViY0FIbk1YbmdjMlpVd1krcndBNHdsejVSYUxaVnJzTjBKaWNLNWtXU091NEgxYk55ZE5IQUpnNmdnMzBCMjhTaDliZVk2aGNwcXBZNGJBdkozR0RFRGdFanI4R3lHdnY2RUtRT29Rd0FwMG4rcTBMMVlQU24wT3oyenBJNmFDdzU0WFlMd3FjazlpL3pLbHFCS0Z1THV3VWhqc25xaWx5UFhqeENFQXBnNy82bU9SZTM3K1JtNGdyeEVOWTc4NWw3Vk9VWWhtQ0JRQ0M4Y2dFK1V1QUlFTWJoWXZKcXBRV2h4cXV3d1JENnJERGo0aTlaRnJ6cFJ3NEZhQ3Vvb1dHdmlpMndLZ2RicU1TUWVsQnlXeUJBUW5EM1lRYUVTdUh5Y09BZC9VV1dTKzZhTFhja3FhbTlyZjQxNFZMVFpEd0drSFpndVJXZjhOUU1DcDRpUlF0ZW81ZmxxSUxneHZFMXhoMTN0TzRMZzBDcytoaEVEeDQxU0dQMWQ2RnlsQmxTaHE0ZXp0L1llUTcrM3RTVUpzQkJBVGtUNUJDUHg5QSt2Z216b3pUOUk2NFRHSm1xNldpM3Q3SGZMNDNsNlhac0ZMQkFUcVVUT2NMSWlSSUFUcXVGbDh5YVlnbUtUMHRCQjFENG4xWndiQU15dWMzS0N1V2dGUnc5eElDRFRKaTZFOFNPT3ljbmk4QWQ2NFVDVWlnUWR0cmhSazQyLzBGOVdzSUpDNzl6YzYyMjk5ZUVlUUN2ZCtWa1FkaGF3WGdsZmtzQWdvcEhXV2ZaUHQ1NVRoUWE4YW5QQ2FxUk1CZ2ZuRVpSRUtDMEpnRVIwT09UR0lyRExtcXp3dFZFR2x1OFV5elR5R1oxKzVRVk9ObkdMTkhJMVVBWUY1ZGxnSUZDWG5Qc1dla29CRWhjTTBHaXFXSVhyMzF3b0N6WkMyQTAwTkR5OExIVDlWSmV1RjRINFpDdFJrVjVZdTB2TGVOcjQ4czhWNEtWYzMrSGhGUUFDS2JpaUZJcUpCQ0xCalF4MWQ4NFRMRnVWcElSZ2NJc0JXWGtlZHhJOEwxTVBibm1FK1NSUUJnVG9JZ2J6VGNyanc4WUFRa0VncDdCSjBvU3NKNFNob0Z0WFhxbWF3Z1FBdWNiZ0pKNHB1QW9sM1BhYUt6VG1OckJZQ25VbzNOa0Z6WHFSY1VMdEJRSWUxNWdLZ2RLQ3hmUFF1Y2lJQXJTS0U4NHltbitBM2lLSE1EanFKby9wRWN2aUx2eFJzUS9WNWk3M3pqdE1VMW1UeHAyc3krOUFSQVlFeU0rODdMdGNDNHNXU2dFUkZTdENGcmlTRW8vQndYZzVUS2NVR0F2aFNqV2F2WVkrc001YVlLcVpKamF3V1F2L0tLbGppOEdieEZpMVlaME0zQXppQloyeWJNZk92K2c1SWxCWUFCRzc0cFNKaS9FdmtBcEx6MVBOU1NpaFkvSzRMeHdZNVIzQVNzcmM3bkNJNkpKTTNhU05xWWlRTENOVG80NThuZC9BT2ZZUnAya2lKMmx4cDVNMkowVzRCeHdZQ1lNSHBZK1FCQlFZVUE2WUs2MW9qcXdNTEV4dysxdlgvdGhsMml0NHVMYjUvQmpXZndCQWwwWXR1NmtSQndDbjdVNUpmV292eC8wY2daMDRQNTloSFl2VUgyeDBTejg3M1Y2RDYrTDlOWHVia2IwVkRJbmtXMGFvUWR5c2cwS0hQMWV3MTBJQmR5STlySlF5UkVnY0E0cEttVkNsamRyR0JBUFdNd1BBcG9RcjlzYzd1TVZXTW9FWldWVGxvSXN4VmJkV1pOd2NXMXpROEFJdzM5WGtHVW5SWVJFSUFHTCtHc1lxODVwdTBTK3Zrenp4TEE4RUpYdHpQUlJhQjJaNkZ5elJMazk5eE53Um92dWlTZzZjSUNOUUp3TXRwcjhLYXZ3V1J1MFMzUXR3a1VaMHJzNTZvb2Z3VjNpc29UYTN3SFJvUmwwVlhadlFqTHhDcE1GY3lTNVFUVUlkcjlsb1pLR3NzR1ZQRlVVcU5yQmJLa3o0TTlrS2Z2anNQejVHN3pybkRUOXN3VCttbVRpUUVISENUL2M3bkZZNTkwNE1hOHY5TjFEc0hZNDliQkQwZ0FMa1Z6czRwZFVqRllJVEEvZ0NtZUtRRVAwRkFZSkU4dzNIdTdIZGhacnpXTGI1VFhTYVpKS3B6SlU3SGVvRCtscUdqZ3hhVmR5ajRtTk1nZ08rMnVDM0pEU01nVVdadlM0VVFJT3VGT2dmbm5heDNHNXBTZjNUK1dtWFRIR1VLUHVNV2phZ1gzZFNKaGtDeFJNZ0h1MnJaWUx3V2FPa3VUWFE1TGRvaXJQZHVmQVY4WE1qbEVLQmZIanA3czh1ZWpYTHNIQklVYjNFbklPQzhuZlE4NkIzSGVSM3B1K1JaU2xHVFJKaGJaWTdDKzgvcTRaYXVUTVZsdHh3dlJzMDhYZVQzaUlpZDlTWHFFRmdzM2JxL3JQQ0Q2TzBIRW1PWjBuTmtta0xXQzJWZGNpT0FHOVlBTHJtWkhHeklNZzZnV2JuamRQMWdaRFFFSE5ScEJ6LzZOckEyaHJ0VkNQUjNhQjdRSEJoNjY4WVNpY1FTT1pPWVo0QU1FZ0xPZTU3V1owNldON2czK2Q0V1lHV1NPS01QYTR4SU42alkxWncydGdEbVg5SWdvUEtJakFjTFpYL212bm9IODJZdTlIekhFdHhQbWM2K2VNTFd3QklRWWlCQU1jREdGSWUxUmZPUDh3S1Q4TzRvK2ZzUWlPSnFsTGdmUGF3Nm54aTNnTldLQVBudHIrdGNMZTR0QzlVTk5qMU1EaGNERXVJZzRQeW5KQkhnT3lrQ3hVZDZZMXJFSGtaQU1nU01FaXZKbmcxUnF4aTNnRFVFR2x1QzJ3Qy9sb1drbjBWaERWdDBPOHB0dkJZQTYvNDluZ1RCeXdQbHhuR2pyMVlPS3lNWkFrYUorbHdaVXcxWXRrV3FjZHVKb0JKOEptT2tLVW1XaFV6TFc5WFVvUnhqdFFEbStPYzkwWitoVnVvMGlpaGR4R2FUbHFMMmtwSWhZSlRJNTByMm5jcDRhZE14VTVjdEJHb2I4VEtNcVhhRm1KL2x6dTBBQzI3cXpLNEphaUlFUk1ZSi9GS3ZITzdkakNna1E4QW9rYzJWODhyYUtySStkWlBGelhQYlFzQ041QjZUWUZlSStRRnh0MGdKUzh6VWFlNEsyakdDQU5ncFcrQnNXY1dxRlI5ZXc1L0RoVVFJcUJLZGQvR2xBcGg0T3lCMzN3YUtaV1g5cU5mVkVnSUYxZDJ2ODRpNnR5eTBqNXNpQmVaanpuNW1oM0ZyVUZPbjZMdVlqeEVFbUozU1hzT2EzcS92bnJEcUQzWk5oSUFxRVZ3eUc1UTlyS1h4dHlhZmtoaWhjUjlhdDRUQW5QRC94WWdKSlZrV29vYnRBaFBRRmo2WE1uWEx6ZmxLN2hoQkFFNCt3T1BQanE5WHBaYzAxSHg3UWlJRVZJa053cDBTNE9JRUVUbXhQeE1yTHU1RDYwWUliSVlXbkpjdXgwb3dKMW9XYW1LVDl1R1BucGRoUFF2SENwQ3dTWlV0cHNUNkJXaUd5VjBXOGNtZlpaZ0ZyMVRyMEpJVElhQks3SWlkZTBwMCtJWnJmQjFBaTRoZDBuQkdJd1Rvc2RsQVhpdHRFeWdCTjVhRk9yaGVxYTVoYVZpKzhpMDRTaFQ3NVpoMGpMUkFBYjF5L0dCbktjYlV4bXBiaFVRSXFCSXJoRzlRRkhDRHR1Q3VKWWt3Zm1oZEtSU0NRSEh2UzUrQ2dmalZ0NVZ6ZTA2KzExWEtXRVp0Q3pYQUQ4aVBrZ0phK1VQVndMM29yeW5UenpHQ2dGUHRPWE45MWlNd0lOdVcvUkdkTFJFQ3FrVFkzK0dHV1JQTXdRN2J0SWptalovS0V1RXBZN1lRQkRaRmZuVXltRkxHd3NqR1JMUXROQXM2djNZYjQrQUpGOFk4bUlPTHFvUHdPRUhnRWZKTThseFc0YXozRVZQYkI2TWxRMENSbUwvd2tyT00vUUs1ZGlINTMzR1lQN1N1Vk5BQWdSWDROdnZabTFkVUNOVFdsU0syVWR0Q1JlK2dldEJsWEwrdzhnTSsvYmZKcjkwWEtxS09Fd1NjaDFZK3FGVHQwTkZrQ0FRbHZvSkwvSTUzN3Z5aGhac2R4RHJiekREemdIMmh4UXMzK1MyWldXYlNDNy9vQjdyNVdFRkE3NkJEM2x0QUlDRGhwc0RkWVc5Q1dzREVjUE54RXpXQk5sUWhPQzIwYnVhYlFrRDJTOTVmS2t2YUlTSldFSGpiOWhBU2hpb0Vsdit1V1ZZS0Fka3ZHWXN6MHpKemNzUUtBc2xzUnBlanZHSG1kWDFENEkzdytRRnp1dzNVMmNzRzR2Q2tZd2VCcXFFdE9laWc4Z2dXWHdiV3g0SUVEajhJMXFwMk0wSlJEdG1XMEhjSGgrUXpxbUk1MHp4WEg2eUxSbFdYaWZFWkVBS2w3a2hyRnZyNjZFaTVEODVzeXVTK1NDR2dkdVJjb2pkSXpYM3k0cldMaGpwZjd4QXdORG1HMUZtUFNUejVTWXZhVWVlVDM2S1J0OEJ1YTNEa1lpZkdVTmthbkpqTUV5Wm84YU1uck1JRFZ2ZWg3b0FGeHBYOS8weXpleVp2cWZOaEFBQUFBRWxGVGtTdVFtQ0MiCn0K"/>
    </extobj>
    <extobj name="334E55B0-647D-440b-865C-3EC943EB4CBC-3">
      <extobjdata type="334E55B0-647D-440b-865C-3EC943EB4CBC" data="ewogICAiSW1nU2V0dGluZ0pzb24iIDogIntcImRwaVwiOlwiNjAwXCIsXCJmb3JtYXRcIjpcIlBOR1wiLFwidHJhbnNwYXJlbnRcIjp0cnVlLFwiYXV0b1wiOmZhbHNlfSIsCiAgICJMYXRleCIgOiAiWEZzZ1VrMVRSVDFjYzNGeWRIdGNabkpoWTNzeGZYdE9mVnh6ZFcxZmUyazlNWDFlZTI1OUtGeG9ZWFI3ZVY5cGZTMTVYMmtwWGpKOUlGeGQiLAogICAiTGF0ZXhJbWdCYXNlNjQiIDogImlWQk9SdzBLR2dvQUFBQU5TVWhFVWdBQUJCQUFBQUVzQ0FNQUFBQk5PN0N6QUFBQVYxQk1WRVgvLy84QUFBQUFBQUFBQUFBQUFBQUFBQUFBQUFBQUFBQUFBQUFBQUFBQUFBQUFBQUFBQUFBQUFBQUFBQUFBQUFBQUFBQUFBQUFBQUFBQUFBQUFBQUFBQUFBQUFBQUFBQUFBQUFBQUFBQUFBQUFBQUFBQUFBQmNQZWNFQUFBQUhIUlNUbE1BcSsvZHpabG1Na1NKdTFRUWRpTGJoZG1UMzV2UjVhSHByK3V4N3BEMktRQUFBQWx3U0ZsekFBQU94QUFBRHNRQmxTc09Hd0FBSUFCSlJFRlVlQUh0WGRtaWc2Q3ViYlh6ZE81MDd0ai8vODZiQkZCQVFLcllMWGI1c0xkVmhMQUNpeVFnN25ZNEtrWGdkWWtmYnh4QVlCSUNsWFlHaUwwN1RkSTNIZ0lDU1FUUXMycEY0SmJVSzI0Q2dVa0kxTm9kSVBkaGtyN3hFQkJJSW9DT1ZTc0NSQWpYV21XSDNFQUFDQlJHQUlSUUdGQmtCd1JxUmdDRVVMUDJJRHNRS0l3QUNLRXdvTWdPQ05TTUFBaWhadTFCZGlCUUdBRVFRbUZBa1IwUXFCa0JFRUxOMm9Qc1FLQXdBaUNFd29BaU95QlFNd0lnaEpxMUI5bUJRR0VFUUFpRkFVVjJRS0JtQkVBSU5Xc1BzZ09Cd2dpQUVBb0RpdXlBUU0wSWdCQnExaDVrQndLRkVRQWhGQVlVMlFHQm1oRUFJZFNzUGNnT0JBb2pBRUlvRENpeUF3STFJd0JDcUZsN2tCMElGRVlBaEZBWVVHUUhCR3BHQUlSUXMvWWdPeEFvakFBSW9UQ2d5QTRJMUl3QUNLRm03VUYySUZBWUFSQkNZVUNSSFJDb0dRRVFRczNhZyt4QW9EQUNJSVRDZ0NJN0lGQXpBaUNFbXJVSDJZRkFZUVJBQ0lVQlJYWkFvR1lFUUFnMWF3K3lBNEhDQ0lBUUNnT0s3SUJBelFpQUVHcldIbVFIQW9VUkFDRVVCaFRaQVlHYUVRQWgxS3c5eUE0RUNpTUFRaWdNS0xJREFqVWpBRUtvV1h1UUhRZ1VSZ0NFVUJoUVpBY0Vha1lBaEZDejlpQTdFQ2lNQUFpaE1LRElEZ2pVakFBSW9XYnRRWFlnVUJnQkVFSmhRSkVkRUtnWkFSQkN6ZHFEN0VDZ01BSWdoTUtBSWpzZ1VETUMxUkxDdFgyMys1ZUIvbnc4Tk8vbWNEeWJDL2dQQklEQUJBUXFKWVJIK3o3YzN1LzNVYXA4cHRQMnRtL3B3bjRDQm5nRUNBQUJqVUNsaEhCN1AzZTdPeEhBbGVyeEpHSjRjSDJ1WUFTdFZ2d0RBdE1RcUpNUUxzb1NvUDcvZnV6Mjc0TnhIYWcyNzhzMElQQVVFQUFDdTEyZGhIQjdDd1UwMVA5UHgvZXRVeVJNaEE0S25BQ0JLUWhVU1FpdjkwSHF5aFpDWS9IQjdrUVgyaWt3NEJrZ0FBUVlnWCs4My85U0hSSlhqaURzZGc4bWhIY2o0UU5WQjRvbXZOL1ZWUWNDQTRIVklQQ3ZOUkpDcXp5R0MzZC9KMlp3cE4vTmFyQ0ZJRUNnT2dScWRCa2UyaTNnaUlIdE1PeDJQQk9wdklucUZBR0JnY0FhRUtpUkVGNk5lQXdjRUgwclc4RWd5VkZHckVRd2FPQS9FUGdZZ1JvSndWU1MrY0RwL2krK2NqSzM4UjhJQUlGUEVhaVlFTTdjL2U5MmhTV21hTllrMkRkd0RnU0FRQllDRlJPQ2RIOXJpa0dGRUJCVHpOSTdFZ0dCSUFJVkV3SkhFTjFGQjJ3eXFMY2JnblhGUlNBQUJFWVFxSmdRQnQyZmx5Vzk4YjdqaU1aeEd3Z2tFS2lYRUNTQzZJUVEyR1NBeDVCUU5tNEJnVEVFNmlVRXNRZnNFSUlzWE9TM0gzRUFBU0F3RVlGNkNXRlA5b0FUUXJBOGhtZHJNOFZFYVBBWUVQZzlCT29sQkY2RTVFUVFxU3FHSWZCQ3crKzFaTlM0Q0FKbENlSGNOTjlhQmpBSUlWZ2V3OTFkMEZ3RUtHUUNCSDRCZ2FLRXdHOGJPV0crQlJFVUI4Rm1IMnRWMHMxNTQybEJJWkExRU5nWUFnVUo0Y0h2R242TkVEaUU0RXdwY09rcXBuQTJuc1BHZElYcUFJSEZFU2hHQ0k4bk8vWGZJNFRCZTB6OWJrbnQxMWhwY2ZXZ0FDRHdYUVRLRU1McnhHc0E1UGlTeXlBUkE2Y3MzbkpWZ294WDk0Mm43K0tKMG9CQTFRak1KWVQ3OFhqajdjKzd3K21reTBIRDNaODJXTFVQRW9QM1FxQTlWKzJyT0FjQ1FDQWZnYm1FSUhFRDZwdk45VVZaMGZFbFF1Q1lvdGZ4WCtSRjhNY2ErajFYODJGQVNpQUFCQmlCMllUUXRPM2hlT0kzQ0w1S0NMdDlzM2NOQkpMZ2VuZzNOMnpEem5yRkFRUW1JVENYRUt4Q3Ywc0lWc0U0QlFKQW9CQUNJSVJDUUNJYklMQUZCRUFJVzlBaTZnQUVDaUVBUWlnRUpMSUJBbHRBQUlTd0JTMmlEa0NnRUFJZ2hFSkFJaHNnc0FVRVFBaGIwQ0xxQUFRS0lRQkNLQVFrc2dFQ1cwQUFoTEFGTGFJT1FLQVFBaUNFUWtBaUd5Q3dCUVJBQ0Z2UUl1b0FCQW9oQUVJb0JDU3lBUUpiUUFDRXNBVXRvZzVBb0JBQ0lJUkNRQ0liSUxBRkJFQUlXOUFpNmdBRUNpRUFRaWdFSkxJQkFsdEFBSVN3QlMyaURrQ2dFQUlnaEVKQUloc2dzQVVFUUFoYjBDTHFBQVFLSVFCQ0tBUWtzZ0VDVzBBQWhMQUZMYUlPUUtBUUFpQ0VRa0FpR3lDd0JRUkFDRnZRSXVvQUJBb2hBRUlvQkNTeUFRSmJRR0JsaE1CZlgxcjg0Sy9LNEFBQ1FDQ0F3TW9JNGJJNEcxQUIrd0FPdUFRRWdBQWhzREpDa0crNExrNEtnMi9Bb1NrQUFTQWdDS3lNRU02TGt3RVg4SVR5Z1FBUUNDS3dNa0xZWFIxRytOaTRmenhlcjlmbGZucGV2YS9VTzlrMlFTaHdFUWdBZ1grODMvOVdDQVhpRmpybWZnNWU1V0w2NzJtV2JJL3ovWG9MaFNubkNqbExLandNQk5hTHdMKy8zLzlSU0xveWhQQndPL0Jydm5DUCs3RTFCS1AvSCtibmloeUF3QllSK09mN2ZTMVVyektFc0hQamltMFo0UjVQbHhNdzgxZ0dWK1N5TlFTb0Y2K01FSFpIWnpnL2xrTDhmTFZzajQrREU2V2tRRDVBWU5VSXJKQVFkdTVnWHREZmYvYVVnSm5IVlRkTENQZFhDS3lSRUY2T2lmQXVFRWJvME8wbU1VcVpSVjNPT0FFQ1cwQmdqWVN3T3ptTVVEUUMrTkFPQ1dZZXQ5QjZVWWZpQ0t5U0VIWjdoeEhLanVZWDVUY1U5RVNLS3dVWkFvRy9RbUNkaE9DRkVTNUYwWGxRbmQvdm9uWkhVZm1RR1JENE93UldTZ2p1RXVhbWNBaFFEQkRNUFA1ZHEwUEpxMFZncFlTd2V6cE93NjB3Zmh4YnhNeGpZVkNSM1JZUUtFNEk4eFliOTVEZUhFWW8vVG9TMndpRnpZNWU5Rjg1dXh3UEZJOXBEOWV5THQydndMZk9laFlrQkxWOG9GVFg5Wll3bHpid2lXOUdZNVgzOWtkYitxdkpvUFZUdjZqajNWekJydXZzM3g5TFZaQVExSkJlYkdXaHUxZEs2VEFDaFMzSFpoNlA3NmJrRW9pUFZmT0hEN1R2TVNmdFJmVGZQaS8wYXVsVkRRUVpGUEtIRlVMUnVRZ1VJNFN6c2ZGUHBRYUxiaEdSTUUxcGw1OVdQNlhiTUhrVnBjMlNYS1g4ZWJwSCt6NGsxVWhCMzdaRFI4VjdTaXZvejBINFRRSG1Fc0xqZWowZTl6Zm5KZVAydHQ4Zmo5ZDBmOHVBbTJTemp0blplU1ZlMzhrWHA0amZmdFJoWUp4b2I4czJ3UWgwKzJiZFZuTkMxVFBDNVhpam9FaDcyRCt0dWwyYTMyb0dzd25CNnJMZTZaalY2WFhRNGM4Rmx6QnpZVTNLQWlCYzhobm8xZzJXdzBwVWVvVk5BS3RiZUxVNGVNczRsSHNYQjJ4dnhSdThWdEswaCtOcERMK2orM3hDTWt2UUY0YzgrNk5KTDBXN09JdmhEaVl4dFVGemFtVzl1OUlZbUgxVXhaUUZDS0ZwMnZiZ0htM2IwQmhpSXpqcGZKRTNvVHRKbm9tWlIyb2RvekhITGlNeUpzWmFkSmUybWhQQ1BycDJpKzU1WktGNmszZXhyMnZmTFdObisrUTQ3RDhWNnFOOWFmck1OVERURytlZEpYR3p2NTd1SjdXbmpyS0FPTFFkcUpVYjMvS2xHL3hPMW0wZzk5OWVtRXNJeTBxLzBKdlFXdWhMVkZFVXZzaW5Nd21lYkk4UkNJUFkwSFo3KzZGalpjeEZaNWhPVjNJcit3N2FzRXRKeDU3RzJlN1YxamJSeSsvMC9ONXlTNk1GV2MzUmVpSG1jTnNuUGRpSDhObXgxK0dGZE5yd1Q1STU1RmkrYm9mV01UL2VOQ2phaDNzejJzNHNjZGR5dW01QzhKWXdKNXBNVVR4NUFBaU1DK0V5aEErMmFDTlFWdzEzdkFmQjAzZ0dsUFQyVU4reFFUTXZscm5ZbnArYUtnNWprenJVeHhWLytIeGtGNkxQSDI5TklDT3VBaVUvYy9mZHU0V1RFVVJ6VEV3VWliSTZReUhVNDEvM3p0RnhzdzRJdTZKTEt5ZUVoY01JWVVXd25SajNoNzFubUE5WTh6S2dlUGZxL3NuWTk0T21WUmNWUTNUSlFrMEp1VDNkZWtTZDZ1V25IcGZRUFdXeGo0WnhxUU9xTEtMT1RGL2s3YTI3NjZnbXhURWRwS0xhSDZSU3FWRklEd2JEQ21rNTlGcU5YcXIxbjYyY0VKWjhFenFxSE1Ja284V3B4N2xKbkhZMFRiZkJSUXZVK1lKanZ1cHBMa1RLUUI4WkNsV2tJY2d5K2xhcTkrMW9TKzVHalJCalMwaDJ0QkhmU2ZzTUl5UWxMU3pFNW1iNFR6MnZQWU1nYlVyN2tDK1JqVXNiYllyZnY3RjJRbGowVGVndzNOeVFSbHAyOXlDM1k3RVhpUmkydDR5SjJudG84Rk9kMGcyeXlEQTdObEdyK2srNGYxQkQ1Q01KL0lHaUdpcFpwNERJeWFNNTZKYmo4dFl3dWZUN2tNbXZudzlTb3M2R2ZTYytocmwyVnpqN01SRzZ4R3M0V1QwaGVFdVlnNm9yQ2lSck9lRTNPbVVSSDVqQmhVK1RyZGw1c0k0ZlRJMmgwVThjZVhjd1Y4TnhLSEZmVlVVa2tWQ2w4a1BTblllTk1VVXFZMGdmaVZsVXloQ2o5U0x0cE5pQnZ5QUpsTGlwcHFCWU1CMS9wZzRXaTgxYVlxem5kUFdFb0ZSR0xWTWR4WmN3RDFUQmczN0tUTFFlb0tUOWxEZzVuSnRqQk9yNW9lSHRkWHUzWGlkU3ZuMjZuMm9iM252UzRLbkNoU2tqZ3pydmkrUCtkSXlNQ3hleWJEVDlqS1RrVWwxYng4aXoyMG1Fd09XOS9pYWY2U0NwRzAxeGsvQ1hoMUtjNHFYKys1L3JKNFNGMzRUMlZjQkRScVlHaVEvczlYclUzcmZHQ0R3RXBucEVENTUwbnJBejBDVmlxcVVqWWtib3U3SGVTYms4K2ZVVDFRbVRmWEMzYThuUTEvVFRsUjQ4RVI2TDBaamNUSTBObXNNaUZWSUZrczh3SW14UXNEKzdXQUVoNkVGQnRhYkY0ZVdXbldvRXZhYW9CYnZHSUhXZnJURUNOZm1SWHE3eEVPMk1FS215NFdNZXQ1cW5TRG5rTjhaYm1TTHBrcTVzUVNpQ0NSazR2UXJGaW5DVjJOOFUyM1JtQ0lFbVVISXAxU3I0TDA5cklBUXZqSkFrNUxsWTVoc0lGRUQyL1ZPYTBLNXFOQmdIaTd0ZlRwVlVONDBOdGFvY2JjUEhUQUNWUllxTlpUSlkrZTJ4VEtTa2w1aDRPU0VFTVRlaVRzVllOQ2tuaE1DZXk2SU5kbHlIbjZXb2dSQjJaZ1pJR1FrcDB2NnM4b0hVYkNCa0t2QThkSVpmT1owblVPcHFMOGthcEF6cHBQZWxoMjFqdzhjZzBnNTVISDBKSWVpUVVySU5IRGpRbEJWQ2tBWVZyeDdkVGpsTU9TRUVsaVBQNEl5TDhkVTdWUkNDaWQ0b1F2QU05YUp3Y1FkSU5yYWlwVldRR1J2ZXFVNmhxaUQrK3Bodm9ZTUVNYnFWS0FTVkZqVXpKSVN3WXczUmtZRHVKQUxuaEJCa2lFK29tOHBKZGVhY0VBSVRXRUxXOWQycWd4QzhNTUp3YUM0RkxOdXR2aU5RS3U4cTg4bWFSNWZSZURSOG92dFBEQVlkWVloM0h3a2g4RXVxZkVScGd4aEQvQWsxZktkRENNSkJDZStEM29XT1NVdlhOVFhGQlpabjc4azhFdG4vMGExS0NFRWJnTklXa3MxaEpvemNhT050YldibVZUN09rSThoUW8xbzNOSFMvU2ZXLzR5RzQxMVFyeWVYd2hMempqY2xycUtmTkxrTHQwUmppanRhQkpYeWdySkNDT1FvcFVscGJZMmlFa0l3RGlpM1BEcmlyV1lldmh4U3JFdC84K3FiOFRTUG91bHVwUnk2YUdqT2xLSDdUeXlFb0UzOGVGa3FoR0JtRDZKRzRsMEZRVFg5cEtYaXBwVFNkOXBiaW9VUVRvNXNxWmZzRFRScitsOExJWGhMbUZQTVBRTmUxdkZJNjUrUmU1V1Bja2ROOHkrN1dXYTlacUtLdXYvRXVxZ2ErQk5PdXdvaDhBc05mTVMweEd1VytkRDBrNUNuaXp0RzB4Q3BUQWdoUEZ5NHJsbXpORkVadm42akdrTDR5cHZRM05SaUxmYnJxbGxIZ1dMS3h3S0JMS0l3UnFyajZIcWtRd2hzbS9FUk4rQjFDRUhiaXJGMFJ6MUxrUk5DMEdVNkE3b04ramxsUFVSRENKNUpjT24zbnJUelh1MTVQWVJnbW94cU9Jc3NZWmJwemRXcTZvOEU0NDRjcy9OSkpPYURXRnpBbGxqYjhER0hURTlCSk5TcVF3aDYzakdTRDY5WmxpTW5oS0RERnZIWmtXZUtDR01oaEVQK3EvTTJQbXM1cjRjUXZDWE1rUll4QzFlMlJwZklkNVpRZi8wd2Q5VjRqMmMraUpudmp1UzYvMFRTbXBCaXZBZWFFSUlabVozTXV4K3Q3dDFaSVFTZEtHR1ZkUGtHVGlJaEJLckpXQXcya05sNkxsVkVDT3BsRTJxQTZvZzByVG5RRWhqSjFuMmlUWGlhOU81L2M0b3YrR3hCU2JuTFI2ZlcrR2FlajVVT0llaEZDRkhyWGIvSUlBaXhQQkh2WHRZc2M2S2NFSUtad1hUZlNNbFdBamNXT253S296MGJzck5ZWThLYUNNRmJ3cHpYRUQ4Qm5SVWNYNFhEMi9vMGJJb0cvTmRuaVQxbFB4RTFtYmFvcE9LcStjMWVGMDk4MEdhT2g4a1FnbjZQSVk0OXYzcG9ZRmM1aFNSNmRXbHlRZ2ptUlNuVyt2SGp4bVRNQzA4UmRObkk2ZDJwNUdkTmhPQXRZVTc0bTlQQWx4QkNxS0ZKZG5UM1NJMmZ4OFRCSEljMDZJU2pQVTJlcVU4VmxwUTdUSGpvcHZrRjUzVlB4aWR5NlA0VGRzZ1VINlEvZ05ETG9LeUpFSG5JbW1VUklDZUVzSFBiMCswWmx6NVFLV2tzUTJlS2hBdGpGY2hpbFplcUlnUTk1Y1F0bEkrNFp6c05hbW1Yc1VkcG9GUnRrRXYyV1NObktYOHM0K0xYUzBzYU1Zcmt4VU5uTkd3VDNuTXFoS0FDaXZ2a1RFVVhRakR6amdINlBYVjlVZFBQNkxCUHJkOCttdjA5S1lTdEttM1V1R0xRUmhHVmh4QjRUZkFDenJpTlhORnpWNE91Tm1ZWHhOcU1UYm1UdTZMSEpPNGZIaFdwa05oS1JvYmlrbkovRGZuRlpCKzRUU2NlYXVpczgwQVhKVytMY1ErTitKWkd6U29FdWlSQmpZQmhydGNzODBONUlZUnVKUUlMWUk1RGNtcWhsMGkzeEg1b2VKeFB3bXdocVBySFZuOVdHU0dZYUxSV1g2K09Fa0J6eS9TNmVwZnR2dk1UdUdoUDZhcUpsaFdtSy9uVGsrS1NpajgrbElMNHdLWEE1TFM5c3VFSEMzM09pZzdHdnpaOTZ6V2pqUFdoODZIWExMT2tlU0VFU3FnMHAxdVQrZGZrRERRbThlQy9ZelFOWVF0Y2Vad3ZueDhmK1RlQlFtT1hLaU1Fdy8xYURiSHhQRmJiOUhYT2RCQWVVSStReGFxTlNVVkpybVdwYk41MDV0KzZXMTVTWG9rNGRBYm9xamZjWHdPanRxbTF0dUV0ZmIzTzk1UCtjTUZ0eERyZ1RLeTFFRW9ESGllelZkRDM0N3dRQXVjYlpJU01TS2tPSVRBMDN0Rkx3ZmxuSEY2czNNc3UrdlBqY2pKRW9TUzFFY0tDYjBKTFE0dkFmT3VzWTlVU1hIREY2STNaRm03U3hYK1ZsMVRzYjYvejgzWm03aGoxSUdBaTRGR2R0UTAvYk4zTlB1dHI0VVJ6dlFHbWN2R1FmRFE5MitTR0VEaUxpeWh2SUZoZm1sZU8vcWxEQ0RmNUFoVi9oSXEvRXl2SDJKT0QvT0xjTXBES3ZyQlFlNnVPRUx3bHpLN1ZPZ0Q3a3d1aW1IQitWa2hMckZGM2VGSkRWcnczZkNMRTNMUUxTRXBaK3Q2QkxCSnIra00zVko4MStzb29HLzV0ZmUxTVA1TDVuVnl5Ui9yTTFQanY4aEVORkgxUDFQVGptbkg5ODk3Wm5mckE0Qmlid3RMUDlHVlNwbzlrVk5vcjFmcVorQlR1UUs3dVFoc0gyOHI2ODlQNkNFRjF2dzRZcjExOGprRDNoRmlQWVppUHZRY2JzQWJXRkVKWVFGSUIzQTBmNnZHeFU0SStpZXRDaHhBNnJQbmtvbGpDbnJoMDd0cy9yQkNDM2czWnhIaDFxb3Z0N0dXSEVQVEQzY2ZrckFxTkRNQTZwUzBqblZQQkk4OTVENnp2WjMyRTRMbDl2YUU0RjF4cDVRN2xkem1hS1VjemRlMDZ2ZUVRQXEwT3ltcnJYU0ZGVHBhUWxCdS9FeXFMOElFMWlIdDFpYXhDVUI5WlRhOC9VRGs1bTFXcS91NWFaR2JOc2lUUER5SDBjbDZ1bnFIZzZyaFBLR2ZhelBkN1A1a21ybGplWXhYOHJKQVFsbm9UV3RwWmNKQWpvOW1vVWpWRzgwdjlEeGdOZWtiTDZVYnVROHY4V2tSU0pnUTdxQzgrQkYvMGpqZzNheHZlTlRNWUFjV2x5YjdIeWFoRWk2a2x5bWxiQkx3MndUTHROUDJNNXNvNTI4ZWovendyMWN5dXNaMUt6alVsK3IyZmVNS1NjL0JVRFJmKzgvMytyeHJrdEdYMHdySldVN0JUZlh3dWpUUG9kMTc3MWllZDMrM240UkNDTUljL2dud3MwNmNQTENJcDkzdTdlOFFpaEM0c3R1aUtSdTFPYSs0RzR3SG1admZmQ1NIb0NLV05iYjltbVIvNUxJVFFGU0luTHkwcVZUazROdWpVMnByd2V6K1Y3R1pYMzYvL2ZyLy9wenFwM1NGcUxQNlRXNzA0SVZ4dXBuRW9VOUdsb0hBSVFSYlloa09VdVFKTlNMZUlwRXdJOGRFL1I4cFFDRUU5cDhDejZTYVVueE5DMEJzcTJ4SWR6S1N3UEt6NnRIMC9sR2ZzMmtzTG16VCtHUkk2L0R5ZTFZY1Fkdi83ZnYrZlg2M0FiMVgvTW44RDJYOTZTUm1OUnB5eDVwU1p1M1Rob0lYUVp5Q2s0YzR4YUxPM1Q2UE9tRG9paXhyY3BLL1BGcVdjUnlRMG1SZVVsSzBpcjg2bWxMei9rUkFDUDZ4RHhJWndJL2s1SVFSZWxNQkhuN1pmc3l6WFZJL09Bci9Qb3ovalQzbnpFVGQ0ekVzUWc0YTM3MmFuZFhiM29aZlVGN1RLczMvNjYwL0RVaXFJeXZ3TmwvRFpWZW04blRqdWlQMVpUbjFxTVFQN244RXpLZEpUY2pDRVFFMzlQdExLVlFGbVBPb3FNM3FTVjl1Q2tzNG1CQjJDODNCVDlWZlZEZDdxTkVDczRSam5nbmh2MGo4Y2g4WnNtUEJ4Q0tFclRvczc2TzVkQXZOT3pVRHExdk9LaUFuN2grbzR5d3dxanJiU0R4S1VBTVlOSTB6WHZTMUxCaUVvNzlScG5IcU04OE5MZHNiSjh3K0EwMG16aWlvcHFYQldzaElqTjNVSUxzaGtxbk1uUm1QS20vd0twd1Rsd1hmWldXdVdPZG1jRUlJcVJ1V2Y4RGxVQXEvMzA3TytJWlZhdkttS1d0MWZxdHFBNXdKQ2Z0NXM0MDhFc3YvOGttWnhLU1hkbXJMekZpMm5VNHNkN2pXVWNBZ2huWTkxOS9xaGlkQWNzZ3lQa3BMT3RoQjAvN0ZxM1owbXZJa3VEVGxsZGdUUnpFMllBTTNkYThFNUlZU0xlYmd2eERwVEhtbkNRdENOMjNwRW5WNDgzVFN1WlROSXY4SUxtWVN3UHNuN3VmQ0U0ajRTT3lPR0lBM0JJMURwZXU0STlsR3h5eVF1S1NrVGdzZUNud210K2s5UVR6bytITHpYRmVLRkVQUm1lbG9QOXBwbGVVSXhiRHFFMENRVnBrYWIrRGd6N2xNbzBaL3pZT3ZxLzgyVGFnbWgrNWhUbXhsbEcwVlZlbll5czVBZHJyNGs1STVnbzBVdG5xQ29wSE1KUWZjZmowZ1ZCc3ErU2dYd0pQRG9lbW1xZHJyRDJtdVdPYytjVlFpdmRFOVZMQldVVjZUV2cxRThnYW9iTlkya0lhSlRyZXRmdllTZzQ5UGVPell6MEIwbkJMRWh2SGg3ZUJYQ0RER0tQRnBVVWg3ZzAwTjRXdVpVQ0VIWlYrbjVHRCtFNEh6dzlldy9teE5DOExaSzk4VlhPbzEzWnUwQ2RVRU0vM245ZXlCM0pOMnFMdGRMQ0hyUDFUR3Q1S010dnFmbkJMcFBpK25yMmFMQnNkaDk3QTkrRlpXVU01dGpBdW4rRTRSQnhSUzlLSUNYMGc4aEdDTkFrclgrTWhSRlAya1g1K2F6aUZ1aU1tbmlUVUhROVFLZGJnNUt0SFFwL1JQWUQ2SEhZdnFaVW55Y3hqL09XVEpNOFl1eUpMMHBEUlhDK3Jpd1pSOG9LcW5ZNEhHSGVyd21xdjhFYlF4dDVxVk5heitFWUJZaXNIdDM5VjV5a2hmNnFVQ1B0ajBoUnlMcDRzY0U1WlY4TWtNSU5GVEVPY1VTeUoweDAyUXovaTlyc3NrcUp2TzBXZ3RCamN5amJsd21ESnhNY3ZTNnUvTzRDajU3VVFZSllibmo1K1hXTkllRjlPVUlGUDFSVkZMcHRET0F6Z2doRENmd3JLcFIrVzRJd1hSNnV2b2FtQzQ1SVFTU0tLa2VJZmw0Q3UwQ2pVSFNEbVN6S21XZGFuekdLY0JONGJZNUs3OTVwN1VTZ2hvRDU0eGJBOXdreTVURklmNnVGMEpRN2M5dVBBL3kzdzhFYSs3KzVBTTVDbHdvS3FrMDJCUXVJd0xyL2hPMHZaUjlsUjVLQTY2NGlqd1FlYnRybGxrUTNiMDgyblpGSkltU0ZvVDRNZkVjdEFzVXJGQmZFSkh5U0FxVEZ2c2hHQ1NtLzMrSnp1SlczWlNjcFcrbmFGK01BWStEQmlFRVd2aktTYWpSbEpYdW94b1ZsVlNxbU5tMlExTHEvaE82MWUxMkUrOTl2T3BnTUJncWpyblNpcVVCVWFsYjZSQUNTZVNwMFJGT1JvWkVROUFqZFVwbW1Scnh4ZzZuak5YK0lHd1NWVityMkdxNXVSOU9taXN0S3pvMWNnZ0oyY1lBRlRnSUllZ3R6UGg2eXYyWUsydjYrYUtTaXYrUjVRMkhoVkw5SjB5UDZsNDZQamNNSWVndE1mYmVtbVVwWHRGUFNvMFNrd3lMb3lyQVV6U0p0cVdNMHpHK3AweThwaEpHWjIxWDZ5UUVwZlVaalRTb0JoNVhVdzFGV3E4M0pQa2hoSk9lNGVaRzlYZE1XMVJTNGJ3Z1lGa1h0UTBmQk1QRUZPMng5T1NwbGZxZkgwTFFmc0hCVzdNczRralYwMXdzSms5OGZCOXprVlNBSmpsMHFJRWlYa1FXY0tVVDVZMVBWUktDY2lGbldMRmhyR1ZrQ04rU3E5TFdYRmdISVFUenNSSWVvNVBEVktLYytiZUtTc3F3cEUzd3BNQ3BFSUltQ3p2N2s4K2o5UHdnZngwNTlKTlN1cHdRZ2pCY2tLQ2tJT2I0Z1pOaWljQjQwT0UyQk9zK256SnBwTHdTTC9sWGZ1YXQyS21SRUJSRmUwTjFBVXdsM3dTdGl5SHUwcEFTcFIvQlRyb3B5ZEJYWHNMY1NoYVZkQ2EzS1d0dTJLbTVMaW9DNDlobEI3K24wZmQxaDlXV0xtbnppRW1TRTBJUXF5NlFxY3FEUjV2azZsZFZ0ck1EZ3luZC9CY3ArbFpoTHYvcC8yZUFQZ01DVlVnSXFoWEZHVDVReTd4TDRod20xQ2hOMnhrWTlCUnluMzJybTdPMENNLzI3Vk10ZmxaU1VobU5uVnAvSkw0ZXpNT3VtSEVaK2dHWmRPQm16MGk2Vi9pWDlPbFFGRi9kU0E3T1dxSklHcUg0bE9hMERaS3dtVjRDZjdqR3c2cDg2UXJWT2lGeUwwUjloS0JpT24wVDZ1c3krNHk1UHpHc1N5OTNJa1hLZXV4bGVaalJqRWZWL3ZKc3dUN05vS1NrZ25lcWg2U0ZrMFUrVWZlSkVhZWpoK3JtaGVLa2Y3cFdHWmNud0FlNnRHb2NLU1gyWm9talNWTUpRVzVZbnJsTi81Vy9HdmNIenlyTzdCczZWZzUvY3NvVnk5RmlkWVN3eElTajBSQTNzMEFyTTdlbHRmVnQxM3gyMUdyQ3IxYTFNaGxGcG8rcXBzREovMHRLeWowNmFsK1BTcWpVRllWVisrUGRhSHAzaTlLZlRCaCs2WTA3WFdBaTRLd01oSlFTdGRaTzFQQURxdWJlM2lTTXhOMURPWW1SS1lUSDVTbld3U3pJUmpHZGtrRE1vaUFGZXJuVlJnakxURGhxVUpoRlUyMWZtbThmWkRCdFk5aUFaQlR4a1A3cXo0S1NjbDBDWFdlc092U2x0dWZ6cURzb1pYRzRQaytudXcrVkh0RU42T1JDR0JwOUhtLzl3Ky9tc0wrYU8xd3lzNVR6KzhvZlQ1TFFDZDBoTGQ3Mng2UHpSQzh2ZDlucmpodVMvNFhaTzJjUWlSKzhudGZqZm0rNk81WEFCZlNIL2UwbUZpRFBZZStGV3ZwTUxKOGNuNkUyUWxCRGl0K3VDc0VwQTN2Q3JwTGh6blFPK3FoQW81cnNvSFNoWTVOdWNQY2JGd3BLeXAwazRVZEZhbVBJVWpxSDljZEhWeHFxbVZnOE41MGxyajBONjBtSHFvbEliRlBOQkNmdDVId2VGSTZ1czI0ZTNMbWJhK2NlUEo2aXpWaHNxcWNDem5qODhDc2FGT1ZyRjNYY0pFT295Z2hCK1dlZEVrc0R5bnEyQng0L2YycXgxSm9ZMXRlMW9jWEpNaVRaTFZNOUlLMTVNU0Y5b1lLL2kwa3FZM2h2RlFVTEMxelVIZDN2T01ZVTZKOVFDWG1kOTRPVTI4M1VNamMzVGRzZTZHamJob0YydW1wN3NHVVNJVG01VGs4UGlLYjZZdm96eWxsN0tKcTBXdjVBb3paSHV1MjErL1Q2VEgrWTFxOVE1SGZqQ0R2STdPc1h0RG95ZklhNkNFR3A4UFB4S2xjQm8rYXgvdGFRakNYUDZIYUtNdmJrbHJsUXVsS1NNdVNkaS8rQnJLL1g2L0d3T2kzOW9FdUJETTdLNkpNZXZKeG0rNEt2dlZPZ2pRTFRxWnZqUXBablgvZ2ZuV2tESVVlUlV3bkJmT3RXZ1JuKzhpUzdhWWJsTmMzbmVERngwSlJsMkkwaThZUlQ3OGk0bEg3NGRXVlh0YjN4UjR1VlhUdG9SVEtaOXZkRFJCbEp1YnN1M0U5ZnozMUxxdzF1R2VOWFdqZFpkNS9PVzJmMHRhWURGMDR4aXI4MTZiSmtuNXBJVDN6a3pETk1KQVFkRERMY0dwN2lGSmU4UzZKT3BsYUpuMU9GRGkzME9YbDZ6N0tobWQ4d1pHeUxXTUdod2RBcjdJcy9KMHNxWTRzMTBIOVJaaFJWQ29ISHU5VXhtWEhPblVnSU80cTVVbGhYQmRXNHE0ZDYwY09ORkw4UCsyTW9XVzYxMVNxZ2VUYkdXRm5zYStWSEE3bmlybXNyK1RPckxFcGJZN1VZM3A4c0tYc01DNXBrUTBseHBUd0N4L2RKT3czanp0OVVRdEJTNjdoTW9nTzhaQXFPV3RYQXN2NjA0c0krZ2NublQvTkpwUmZjVWduc2U4cURHZFJMRENNVm1ydzc1cW45N0hmUHAwdktvQTlxK0YzaFVkcE1CTWhBMEV1NU1ueUdtWVRRT1NlSlZWQnNyaVlYZStUVlY2emV4UnNuMDFkNG51Rng5anVHU0RRMEJUZ0w3VWVZVjUzeWFsZ3FWVUYzOFRLcUFBQU4rMGxFUVZSSk9Sd3lQcXFVRWh6NUxJTEFrVnQwcnM4d2t4RGF0MWw3RXJjcmVYaWE3MUVyNmduMzFZSXdSbnNBbCs5TWRlbVFoczhTYWdkUWhjWTVIRnNwS0c0b3E1S1NjbDV6M0x5UWZMajJYUVRVbnZPNVBzTThRcUJTN3NvY2pTd0M0YXFUQ1QwZXl4akRTUGttOC9NWkswZDJQQmwwY3JPQzNXRTk4WVdHQm9MZ29YTFlMeDJmRDlWR3VXaGxKT1ZXTkt4aHFGUmNXeTBDWWlCMFBzTllnSGdlSVZEamY2Z3ZsU1RtcHNoWW1XMGdxQWtMcDVVdnBJQndIOUNzWjF2UGFqSE1FRitPU3lxUG9YdlZhU0ZSZzlrV2xaVHJFbURIWU1HNHVFNEVYdHJueS9RWjVoSENrVzFpdlFvcUd2NC96dmRDdnpEaDJHa3oyQW5Vc091TWxvUmNNTnpRcitTNS9aMkJVRVpTSnNmOE9aY09RWnlzQ1lHOTl2bFltWFRZWTFwSXpIbUVRQ0dFN3R0WjBhR2tuZTB4NkFuSDRXZ2NxdEhzYXhSWUgvUUM2ZjFPL3hjZkptU3lNSG1KbWYwY0JYKzJxSUVNU2tySzNQZ2wwQU0xd2FVU0NCZ0R3ZXhkUDZiUVdZUkFwTU5SUGoxOERucVJxZzhsbW10MXFnbkgyWDZIaCsvakdnNUpzSHZpQjlKRUFudENYbXlXY0kxcDhvRmRCcktlL3FJekZaU1VBNndMTDFMMFZJS2Z4UkV3QmtMdVBNTXNRcEFRUXJlUFhZUjdLTkhNV2k0MDRYZ2RHZ0pLVUFxdCs4c1BtZlAwWGdlU3hubWIwS3NlcjlpbS9UKzlPUWt2MFdJL0MwcEtiV1BNd0Z5c0dzaTREQUs5Z1dBK2dEZWkwbG1FSUNFRUVseU5Tb0UxZTF5cG8rUFBUcWdtVDMwNTF2cUVQQUtQa09YaTJ3RW1GZFhIY3dhOGpUc3V2Qmd4L3JiQ2t6N2RkRnQ4aHRSSTYvNHZKeWxGb1JaZUJ1WktqbDhMSUhDMEdqbjFkVDdTZHVzc1FwQVFBdFZDQnpEOVlWWFZiMjRJUVdVZXR1N25JRWh2dmNVZVoxdlpjM01PNzFzUEpQdldUWXhOWXBsKzYzb3BTVGtJdGRZNmZndkwrc3Q1V1c2dFhsYWM5Z0xuRUlJT0lSQnExSGI0Q0EyS2MwTUlhc0xScWxZaEpWR25qNU1NdVRsZUFJRDlnS2RFTWM0eXEzTHM2YUdRUUtXeUtTVXBPVDF4Z0VvSmkzeStpQUJUUEIxcG4yRU9JZWdRQWxWSldmWEJvbWFHRUhpd0hxdkRKRXlwZ3lmNk5KR3BoeHR2MzBGYkpMR3Y4RzdXU3dlRVJSbEpxYnFlMnpRSlpqeTBJZ1J5ZklZNWhOQWIzYXJiRHV4c3htSmVDR0d4Q1VkcTc4a2xlR1FHK0ZiSmkwSUR2QlBDK2wrY0x5QXBNV0lTbnhVMWM0aVNpMENPenpDSEVBNzlHS0ltQXZyZnZZanpRZ2pDYVhtZm5PbUx6RGhqYUVJT1R2OG9NVUk4YXRnbjIrZ1oyWFUrSDI2MHByOVVMVDF1SjVsK0JpSDBJWVIrci91QkZVNkpaa1NtMUFvSEw3NVhRSVVTcUJ6Smh6Z2pIWDRaZWI3bTI3VEtBdjVDelFxTXlDN2phOUpYNXMrV1R4MElLZHpYOTMveHJRTmhxRmtoQkFuZmpZemtrYW9uTDR2cE5OcmlTZlR5VkpTVWF5MDNpY1VSVDF5TE1rcktrZUV6ekNDRVBvUkFNdXVpQmpONWMxNWtVQk9PVS9rcURtU3UzZkU2bGw0Y0daZHBWWGNlc3JIMHFrU0NNQ1VReVBBWlpoQ0NGVUxvWDJqdy9ZTjJzZ0dpUCtSYjNKWFZYL2NaVUZjSndKRUhFRmcxQXVNK3d3eENjTU55YXRqMVE5TXpRZ2dMVFRncU53UTI4YXJiTFlSYkNJRnhuMkU2SVRnaEJMTWxzci8xd2ZRUUFxK3ZHU3dQbWczVFhYTGxuUHZ3eCt4TWtRRVFxQVNCY1o5aE9pRTRJUVRDUTFzanJzcy9QWVFnMlJXZWNPenB3TGRrS3RFbnhBUUM4eERRQTJKOE9KeE9DRTRJZ2FRTXZ0QXdPWVNnUEJBL0lqRUhqTWRUejRTd2ZiREExTVVjMmZBc0VQZ09BcU0rdzNSQ0dFelQ2LzVtVDk1UERpRW9UOS9PYWg1ZWo1TmVPaVZzUUl1UDUyV0hwNEZBblFpTStneVRDWUZDQ042a25BN1gyZUg3cVNHRW9oT09yN3ZaR1ZxekFmMGJYWVJRcDdvaE5SQVlRV0RNWjVoTUNOZkJLS3ZKeDE3Tk16R0VVT2dOeDhmNThqeFNCUVBIajY0NEdta3N1TDE5QlBTd0hWMjNQNWtRRHNQRjd0b3F0MVlPVEFzaHFLK3NOK2ZQajh2bGZqK2RudlNkdWIzN05WcVBFMndyWnZ0dEFEVUVBaDBDWXo3RFpFSVloQkFDVzZsTkN5R29DVWV2QzVmOWlZVzVYUVBCeVk4aG9IMkdXSzJuRXNJd2hFQWw2TEs2N2pZdGhCQTI4b3N5UW56V0pZWVRyZ09CYlNBdzRqTk1KWVJoQ0lIZzBuTWFYUWgvVWdoQkwza3NTZ0JlWnBaVHN3MGxveFpBSUJlQkVaOWhLaUVFUWdqOUN3MG1ZakVsaEtBSnpPdkNaWCtXWE42UXF3ZWtBd0xyUUNEdE0wd2xoRUFJZ2FycmJxVTJKWVJBWHNiaVIyZkJyRU5Ca0FJSWZCT0J0TTh3a1JDQ0lRVC9oWVlKSVFUaWtPVVBkM1gxTjNXQnNvREFueU9ndm9zNG5DUlVnazBraEdBSWdYS2s3UGhRNjM0bWhCRFVqS1BLWkxHLzNvS3FQOWNRQkFBQzMwUWc2VE5NSklSZ0NJRXFaU3grQ2VOUENTRjhFeGlVQlFSK0VZR2t6ekNSRU1JaEJFTFgya3B0U2dqaEYvV0RPZ09CcnlLUTlCbW1FVUlraEVEVjB1ekRTd0VuaEJDK2lnc0tBd0svaVlBZXRZT1ZuMFlJc1JCQ1AvTklNM3NUUWdoQkVYRVJDQUNCa2dpa2ZJWnBoQkFMSVpEVS9WWnFDQ0dVVkNMeUFnS2xFRWo1RE5NSUlScEM2RjlvZUNHRVVFcC95QWNJbEVVZzRUTk1JZ1JpbVBqVW5aN1V1Q0tFVUZhSnlBMElsRUlnNFROTUlvVG5ZQzhFUzFLemxScENDQllvT0FVQ0swSWc0VE5NSW9SYmJKbVQxTGxiVUlRVmdTdHFBeEFGQ1BRSXhIMkdTWVNRQ0NGUW1mcUZobGtmZGV4Rnh4a1FBQUtsRWRCOU5QQ1czeFJDU0lZUWRqdXpsZHE3ZEMyUUh4QUFBa1VRaVBzTVV3Z2h2Z3BCQ2F1M1Vqc1VFUjJaQUFFZ1VCeUJxTTh3aFJEYWtjK2M2QmNhRUVJb3JrWmtDQVRLSUJEMUdTWVFBcGtiSTMxZDBVL0FRU2xUR2VRQ0JJREFQQVRVeHVhQnp4Rk1JQVI2Wk9TekJtb3J0WGtTNDJrZ0FBU1dRMEFOMnNPOWdqNG1oQWRIQ0pyMExxV3l6UWxDQ010cEV6a0RnWmtJeEh5R0R3bkJmQ0R4a1BZSCtJV0dFYmRpWm4zd09CQUFBak1RaVBrTStZVHd1dTV2T2piSlM0K2F3LzRaWGIvTXN4cHB5cGhSRlR3S0JJREFiQVFpUGtNK0lRUzJSNCtIRWlqYjJSSWpBeUFBQkJaRElPSXo1Qk1DdnhEUk5HMTdPQnphdG0ySVlKcTRFWEJ1NG1TeFdCV1JNUkFBQXJrSVJIeUdmRUxJTFFqcGdBQVFxQUNCc004QVFxaEFkUkFSQ0pSSElPd3pySndRem9mM0xUM0ZtUS9VNDRCQVp6NWFTTGwxQk1JK3c3b0pRZDZUS3ZRbHhndnQzTko5aG5icnlrYjlnTUFvQWtHZllkMkVJRmJOYmJSbUdRbnU4c1lWQ0NFREtpVDVFUVQwdktFN05iQnVRcEJlZkpxbm44ZnJjam9xTW9TRk1BOUtQTDBwQklJK3c3b0pnVVdlT1grcGFiQ1YvN0FRTnRXaVVabDVDRkR2b3NOOW4ySGRoTEI3M2FPcklUT3gyTlBhaWYzenZKTXRJVUFJbWFnaDJTOGdvQWZMczEzWGxST0NMZXE4Y3hEQ1BQenc5UFlRMEJ1WE9EWTRDR0Y3ZWthTmdFQWVBZ0dmQVlTUUJ4MVNBWUh0SVJEd0dVQUkyMU16YWdRRThoQUliSFlJUXNpRERxbUF3QVlSR1BvTUlJUU5xaGxWQWdKNUNBeDlCaEJDSG5KSUJRUTJpTURRWjFndElWeHVUWE1vdUc0QTA0NGJiTStvMGx3RUJqN0RTZ21CdDNJOWtHenQzSFZKSFdBZ2hBNEtuQUFCZzhEQVoxZ25JVHhhK1p3c0NWZHM3MllRZ21rRCtBOEVPZ1FHUHNNNkNlR205bXptbHgzdm5lenpUa0FJOC9ERDA5dEVRUGtNYlZlNVZSTEM2YTBFNUpjZHJkM2NuL3FkUlZXSHhOOG13Q0lnaEU3bk9BRUNIUUx5UXZINzNiM1BzRXBDYU44cWRNQUVZQzIwcGgxT01vL0FGZ29naEs0TjRBUUlkQWo0UHNNYUNlR2tQeVlyK3lWWnV5R2NlTHZubk9QbTd2a2dsUWNoZEcwQUowQ2dSMENOc1ozUHNFWkNhSFhnZ0RkKzE3WkNMLy9VTXhEQ1ZPVHczS1lSMEQ2RG1jNWJJU0U4ekpZTjdERUVqUDlwNmdFaFRNTU5UMjBjQWM5bldDRWh2RnExSGtsMmVBcUVCNmNwQ0lRd0RUYzh0WEVFNU12TXRPSkhWM09GaEdBVUlHc216SS9aLzBFSXN5RkVCcHRFd1BVWjFrc0l3bHlGdG1BblJZSVFOdG1hVWFuWkNKeFVXRkhQNzYrWEVFVE93SFRCUkFCQUNCT0J3Mk1iUjhEMUdkWkxDQ1NaaVM2VzBBZ0lvUVNLeUdPRENEZyt3Mm9KUVJZaFdNc1U1eW9DaERBWFFUeS9VUVMwejZCQythc2xoS0tMRUVpVElJU05ObWRVYXk0Q2pzK3dXa0lJTEVLNDMzS1dLVklhckZTYzIwYncvQzhoWVBzTWF5VUVheEhDM1d5S2dIY1pmcW1Wb3E1ZlE4RDJHZFpLQ0x3SVFYOWp5cnpxdE10LzI5RjZBY0tnQ3BmQklJSC9RTUJGUVBzTXN2ZklTZ2xCUkZRdk9wNjdSVlJ1TFQ3OEJVTDRFREFrL3gwRUxKOWhwWVFnQzZ6Vk85cjdkMkM4LzF4WElJVFBNY01UUDRLQTVUT3NsQkI0amtGNUROMnJUak4xSTBHSmdwdTJ6aFFIandPQjlTQmcrUXdySllRbkVZTGFUdkZXeGtEWWNZNnlVZU42MUFCSmdNQktFQ0FhNElQZWdWNHBJYkNCTDI4K1AyZHZzL3A0UEY3bml5eHJJRWE0bjE5MFlTVnFnQmhBWUIwSTlEN0RTZ2xoUjJFT2RobU83M1ptN3hWWFFlalArZ1BYWVIzdEVGS3NCSUhlWjFncklkQkc3TzhEc2NKaEpoL3NtQkNhcHFIbFNnZmVnWTFPNlFJSVlTVU5FV0tzQkFIdE16elc2aklRVEUvNmROT3QyUDRvSzhFZFlnQ0JWU0lnSVRZZUtkZHFJYXdTTlFnRkJEYUtRT2N6Z0JBMnFtRlVDd2g4Z29EeEdVQUluNkNHdEVCZ293aG9uK0VFUXRpb2dsRXRJUEFKQXJML0NBWHhRUWlmb0lhMFFHQ3JDR2lmZ1NiaENtNUx0Rld3VUM4Z3NIVUV0TTlBay9JZ2hLM3JHdlVEQXFNSWFKOEJoRENLRkJJQWdWOUFRUHNNc0JCK1FkbW9JeEFZUTZEekdlQXlqRUdGKzBCZyt3aDBQZ01JWWZ2S1JnMkJ3Q2dDWnM5U0VNSW9WRWdBQkxhUGdQRVpRQWpiMXpWcUNBUkdFVEErQXdoaEZDb2tBQUkvZ0lEMkdVQUlQNkJyVkJFSWpDS2d0eFVESVl3aWhRUkE0QWNRMEQ0RENPRUhkSTBxQW9GeEJKVFBBRUlZUndvcGdNQVBJS0I4QmhEQ0Q2Z2FWUVFDNHdnb253R0VNSTRVVWdDQlgwQkFmQVlRd2krb0duVUVBdU1JaU04QVFoZ0hDaW1Bd0M4Z0lGOUFCU0g4Z3FwUlJ5Q1FnUUQ3RENDRURLQ1FCQWo4QWdMc00rQXpScitnYWRRUkNHUWd3RDREdm82VUFSU1NBSUdmUUdDL1AvMUVQVkhKcnlMdy81MUJNbndsNXgwYUFBQUFBRWxGVGtTdVFtQ0MiCn0K"/>
    </extobj>
    <extobj name="334E55B0-647D-440b-865C-3EC943EB4CBC-4">
      <extobjdata type="334E55B0-647D-440b-865C-3EC943EB4CBC" data="ewogICAiSW1nU2V0dGluZ0pzb24iIDogIntcImRwaVwiOlwiNjAwXCIsXCJmb3JtYXRcIjpcIlBOR1wiLFwidHJhbnNwYXJlbnRcIjp0cnVlLFwiYXV0b1wiOmZhbHNlfSIsCiAgICJMYXRleCIgOiAiWEZzZ1VFTkRQVnhtY21GamUxeHpkVzFmZTJrOU1YMWVlMDU5S0Z4b1lYUjdlVjlwZlMxY2IzWmxjbXhwYm1WN1hHaGhkSHQ1ZlgwcEtIbGZhUzFjYjNabGNteHBibVY3ZVgwcGZYdGNjM0Z5ZEh0Y2MzVnRYM3RwUFRGOVhudE9mU2hjYUdGMGUzbGZhWDB0WEc5MlpYSnNhVzVsZTF4b1lYUjdlWDE5S1Y0eWZWeHpjWEowZTF4emRXMWZlMms5TVgxZWUwNTlLSGxmYVMxY2IzWmxjbXhwYm1WN2VYMHBYako5ZlNCY1hRPT0iLAogICAiTGF0ZXhJbWdCYXNlNjQiIDogImlWQk9SdzBLR2dvQUFBQU5TVWhFVWdBQUJlVUFBQUViQkFNQUFBQ21YL0s2QUFBQU1GQk1WRVgvLy84QUFBQUFBQUFBQUFBQUFBQUFBQUFBQUFBQUFBQUFBQUFBQUFBQUFBQUFBQUFBQUFBQUFBQUFBQUFBQUFBdjNhQjdBQUFBRDNSU1RsTUF1Ky9kelpsVUVHYUpxeUoyTWtRZjdwNlRBQUFBQ1hCSVdYTUFBQTdFQUFBT3hBR1ZLdzRiQUFBZ0FFbEVRVlI0QWUxOWZZd3NTM1ZmNzkyN083czdPN3ZyaDJNd1RwamxYbXpBS0o3bFhSUXNQOHdzNWtWSUlkSGNJQk5MSUhrV3JEZ2ZPTnJsM1RqWVdHUVdCOGVLRW1Vdk9FU3lsRENMRmFJb0lNL21Zb2hSTUxNZ29paXgwR3hlVUJJbnRtY3hja3hFekM1Nzc3UGZ1KzlDNVZSMTEzZDFUL1hYZE0xUS9jZDBkWDJjYytyWFo2cFBuVHJWSFFUK3lJN0FPeEVjRDJqNzhkWE4xN3p4Y1hTWFh2dXpSMkQrRUJoaG5VZW5VY2YyeVpYWCtmbTd6NzVIQWdMdit6K2c1OXMwNDlOTmhQN05IOUVyZi9ZSXpDVUNEZEQ1WjFuUHJxTW5XTm9uUEFMemljRDZnemE2WWwxYlJXY3M3Uk1lZ2ZsRVlPRTVzT0lQYWQvV3ZrbFQvdXdSbUZjRU5yKzlpTkFPN2QwaU4zTm9sajk3Qk9ZTWdmSGxDa0ovUWp2VmU1Nm0vTmtqTUs4SWpIYURGcnBQZTdlL1RWUCs3QkdZVndTYWQ0TWpoUGFpN25XUDU3V2Z2bDhlQVlvQU9nK3VJYlFiWGJZUGFiNC9ld1RtRklFR0NvSjFoTDRkZHErR1Rsem81MmE0SHF6OFhyb2dtcGRoOWhGWXg4RTJMUnB5czh3OTlWVjJ6ZXQ4bGVqUFBlK0Y1NkNMSXdRV0RqNldIcEpUMVQ5ZTU2dStBM1BOZnhOYk5hQmpXNlNYanJqbnZjN1B0YzVWM2JreHRwSlhFZm9XRWNTNzU2dStINTUvK1FpQWV6NElhZ2lGTVFmZVBWOCs0cDVEMVFpQWV4Nk9QZ3BqeTd4N3Z1cjc0Zm1YajBBNGVlMGhkSXg1ZWZkOCtZaDdEaFVqMEVBSFdJSWxoSENnalNQdStZb3g4ZXhuQ29GYVcxbkhNVnh1aXowaTdubGkwR012WlVyMy9QTHJSVkpUU044N2pHUGlrQ2h4SXZyOGNoQllOdWk0bWhVdHVZWUNFUGM4SkxzSXI4Q21kTTkzWDFWT0wyS3BMc1pHOXpza1NxejB2cUFVQkRaVUJUZGNQeU55dmhiOUE0WUkzUTZDZE83NXRhbnZxYXExM3lRS3o5TU9pY0tGOHFucElOQUVKZitCbjFhUHYvbWYzL1lDcnYyaUpPTS9EYS9XRUlKVU92ZDhVM3BpaUZSTFM5KzdUNllmR24ySFJORms4eGtsSS9BVXFQWWpJNC82LzhQL0IzenNDZVdqbmZDaWpoQ00vNm5jODlmUm9VQ0lKZjhjU3hXVUVBazIwR3ROVkdORU1WVXRMQzlHbE1Mb2UwSzJDQkRqNWl5bTl1OTJpTTV2Q2NYTjI5SEZBSUVISjVWN2ZvQWpkYlJqb1dpRFJ5YTR6OTQvSlhJMml5TFdLQ0Z0RnFVRVJwN2tCQVM2b05iUjJLM1hyT05TYk1Td283VVhKY2NJWHVXVXhqMi9Hb1hvTUZKaG9obEZNU2paMlM5bGdxdmhPb0pNTGtZVXVWTGhWMFpSQ3VmaUNVNUdBRFowSSt4MmpEbitBUlFMdGs4OWRNOUQ1UVg0TDZSeXoxK3dwaUlySUZQc1FLOFNiQXZTVThabVVXaHBhV2VUS0tVeDg0VGpFUUREWExiWWxhb2p4RGUvQnNFSzJ3Z0xyM1o2TG8xN3Z0WXl2aUdoaWQ2Qy9yekNNdGVsU25Dby82VmlSTW5GMXFheFFSU2JacjVPNFFnY2djN2pOZFdZb3c0MlBiZjMxN2pqc29uUWFzSURRaVYzblcwbkZFc1cwTE8xOXRXSm1KVXZyUkZjMXkwM3N5ajUrTnEwTm9oaTA4elhLUndCOERyU1hVOUcyaEJtY0pjVlhHTXYrUWd1RVBxaWNlaG1sYVhFa1hFWDRRRENkeFpRZ1V0Vk9zR1dOblUyaXlKSlc4NkZMa281ZkR6VlNRaTBRT201VnV1MVIyaWJaUTc1ZlBZNlFxMkU1d05yRWlacTJMV3BIV3ZFcmhrVU45QWJDQjRKanlraWdGa1VUYllTTWpSUlN1RGhTZG9nTUFhZFQxb3RXaGRLajNZWVJlemwzR1pYa3hKcmt2ZUgxaDZRSmFQVjRnWjZBOEZGMWFneWkwSkZ5bnZlQkZqMDQ1S1ExVVRKeTh5M3o0Z0F2TVVBWFIwa05CNXdzMzF3bTljRFEvK1lYMDFJalhHb2ducXNvUmVTcktPaUJub1R3V1grMHJXUXYxRVVWYlRNMTBrNnI0bVNtWXR2bUJPQkppajlWZ0tOUmU1bEZKZFM5NUY0bGRBZUZ6VTVEVjZUL3BtV2l4cm9qUVRieXJzWmpLSndvWEtta25RK1VFWEp5Y3MzejR4QWZQeEJTTExCZEhzbDNERVNab05uLzhTV1o4Tmt6dGRiZDZQMlR4dWM2TGFraFhwbWdpUDJXUlJTMVNpS1FDUm5NbEhuRlZGeXN2TE5zeU9RR0grQXlYWjNJK0lYb3Zvc0M2K2hqOHBqVHd2RzFkYi9TZXZYVDJrcTM5bElzQ2RQTzh5aTVPTnIyMW9SeGJhWnIxYzhBbDB3Ym5ZU3lFYmhrMy8vQXhCWTluVmVyODN0Zko1cFR2VVM2WnZiRkpXN0podjBEb2xTVkE4OW5mUUlUSWcvQ05hSWl4dWNrL2pnL3Ntalo2MVpqUks5b2Raa01sWGNrSmNmSEJJbFUzZDhvMElRbUJSL1VQK0htTTExQkIvR3ZDRU0yQXN2dCtiZXRqZjlyV2xhVjVUbkhRNkpZdDBEWDdGNEJJNms4YnQ0K2cxNXFDMmVRU0xGcHZpUWNVaVVSS0Y5WWNrSVRJby95TXQrQ1drQkFIbEpwbWgvSkR5YjRJME56b2lTb2d1K2F1RUkxRm93MEZQSFllSFU4ZnN0a3haNlMyQW9rUnlLVGlPSFJKR0U5QmZUUm1BTU9sK2lXbDZneTJuM1NPQzNLTzRBY0VnVVFVU2ZuRDRDRStNUDhvblVWMk5lOHBGTDJYb3RlcmttYWVhUUtDbTc0YXNYakVBSEJ2cXRnbWx5Y2gzRmNIcC82d2ZQZVdsQnFaWEhybjdkU0FxK2M4anpIUktGQytWVFZTQXdLZjRnbjB6S1Rxd3ZvNXZDZnNRdnhMNTRLUlhUUnVlcXpZUGUxbHY4SHd4YnVzNFlLWWRFWVRMNVJDVUlrQmVhY2Mwb1ZnWUliaEJKYjZDM3c2Y0hiMGM4NEYzMnAwV3d1M2ptWklWSDlmUkZHMTRJaG5OSWxDSTY3V25rUWFBTHhzMU9IZ0lKYlVHdHhkSXhiTGJhWkw0VStBZ2hWWCt4VXRwMEE3K0doLyszV2x6OTRlM0pmUHgzU0pTMFBmVDFpMFpnVXZ4QkhuNEw0amJ5b0liZkY3TEk1cFZEWVJUT3dlUXB2R3V4VGVja3NMSXNCRVlNZUpTWlE2TGs2S3h2V2dnQ0pQN2dzQkJTR3BGclRNRnhFZGxIdnNtQ01tRU5XRFI4dE1hV0dXUTNDNkxLRGRQV2IvR0dYZTRxZFVnVUxwOVBWWVJBaWZFSG02S2hFWXp4bmxvWTNRL0NqZzVrd3lkajc4bDc4ZUYvRyszWGhZWGxTMDVweEFQakhCS0Z5K2RURlNGUVl2ekJVSnhRQnMyNzBNTUxwdWt0NlNHUXRmUGtIZUV3UVkwMEhTWUpXNXpVUGw5dmMwZ1VMcDlQVllSQWlmRUhGNkp4M1NBaGxsMXEyOERZWE1RbXFURU9jWWJYa215SDZNRmo1RFJNNGQ4eDUrK1FLRncrbjZvS2dURXFLLzdnaUkrem9KakVIYzlHZDlueXp0ejNMaDdXK2VndVR4S0dQSzdNSVZFeTk5VTNMQXdCY09NbHYvOGdNNmUrT0tIY3hBNFdzRUtpdDBQSmxuZG1GdGhUaVEwbWZJSkRuaVJzOGhVd2gwUUpKZlcvbFNMUUFhVVhyT0RpWk9ueU9TUVlHdGprQmlzRW4rRGdZM1BRNklTdi9nZ0xVdjAyeUFKQU4yYVNzTW5EOXgwU0pWVUhmZVZ5RUNndC9tQkEzU2xZN3Y1dCtBRk5QOFlYeElGelNoSTRhYi9CTm1wQ1Q2dmtMV2t0U2tDWkpBZzY3NUFvVkhaL3JoQ0IwdUlQSkVYN3lnbDBFYXlRODdDblI5dzkzODN1d2RuNFBxQUdCbE1VRDYxTUVqYjVtcGhEb29UOTk3L1ZJZ0MyUVNueEIwMXhuQ2RkSEZDM2pXaDVON2w3aGVQd3VXOFlqejgrNEZWb0NxWUcyMkZhbVNSY1k5emczVktSQjU4MkFnSG9PNStFU2NBMFJHRVMrRVNGQ09ENEE5T3JWUE9LMUtIR095TUVMNitQMHN5Qmd3ZC9iUGJJQnhiSmVFUWp1bGg3ayszMUVpWUp1SUtnOHc2SklvcnUwMVVoUU9JUFNtQ3VLUnBZVVZGb2dHaDUxOStsOHdZOU5oOEdwLzQrTTVPR2tuc2VnbnRZakp0RG91aWQ5VGtWSUhBMHBYRWViSStkc0h1SzVhMzFlYlZ0VnZtck4ydFZ3VXFoWDBHQmZwd0o1VW5qZkhXaUNBTDZaSFVJd01lWWRrdmdyaG5SbTh3S1VTenZYTXk1d1RUZ0F6dW1lSTM5R1hSN3ZqcFJjdlhWTnk0S0FYZ0ZwV0Z1bUp1NjVDekIxUGJaT0t4WTNubFljWU1wRUNZSm1LS2c4dzZKa3FldnZtMWhDRHhGemV6Q0tCSkNtcUkxbWE5RXNieno4SVdIMUhiWVhwd2s0Snc0L3p3dXEwNFV6TjBmbFNQUVlXL2RMbFFVYWZFVFUrYlRCajdpNStZSVZrcms5eEZHZkVKMWt6ditIUklsZDRjOWdRSVFXQ3ZGVXdsTHIzU3RLSklSTm1WSDBUWkJWN2E4ODNSaXpLSnRlR1JEU0s5SDEyZWRFaVZQWDMzYm9oQVlUWjdCMnNYRTFEcm5va3o3VE1YRFhIaWJEbDBaYXZNaFdHeVJKVDFpMjFEQU43a2xVaERpS2gwU1JaVFFweXRDWU1OaUJtc1hFL05WTVhwZGlsOG5YUU5uelhiWXh4cUxudDk0N0dXbllWN1dYNzZnMnBQZDg3RFl4VGJIQ3FIMGhFK0ZvbVR0cDI5WElBTDNMR2F3VmpFeDcxQjByc2RXWFVOcFlSdytEbFBNOHE0MUgzVHVuK1RxVEp0Wk1Pb2tRZGduNVpBb3VUcnJHeGVEUU50aUJtc01SSkhZLzhMWDNvSVVuWmMzb1pLb3l0T3dEYk84N3p5RTk5dnZTb1RTWHJUWWhpdDFraEM3SDdaU1VkTDJ6OWN2SG9FRm14bXNLU1pHRWdXTUJmUWppczR2OHZoMVVoYzhMSWRoSTJaNXd5YlpKY1hxbDhoYVhDQm13YWlUQk9HOUJ3NkpZdEVsWDZWa0JQcnl4TS9NelJRVEk5VmN1L0VqWHdLL3pLbVl1Y0RjOFdFdTZQeGVtS0tXOXdwRURTd29GcEJJd1NiTm5FRjhraEExYTlKSUI4eUVSbEdHWlJXS1l0TW5YNmRVQkFwY2cxVjFIdncwMHZJdUxMNmVoMzBaUlF1eWk4OWpNeU5mVEdlTGVrU0JYUlRCRmdIV29vNzdJSEJJbEZMdnBpZHVnOEJRVVJTYk5qRjFWSjJINnpPeEtueU5iWTljNDNjdGtNUVIrQmFIekRZUjY5cW5POVEyZ3YxZWwySXpHUGYzNkxWRG9sQ1IvTGtxQkdwdHJoaDVaVkIxSHRaZEQwV2E3TFdzRUM0UXZwUzR2WWVYaTJDd3ozSDAwYU93ZFZOeHo0TTRKNHl1UTZJd21YeWlHZ1R5V3RPaTFKck9ONmx2TXF3RjVUQ3V3OUdQM1BNMWJHUzNiT1lUcEpuNVp4ejlmL0Q3RzA3RktpdWlEZStRS0tLTVBsMEJBbFl6V0V1NU5KM3YweldvaUVBVVhBekdkV2hRMVY5SGRyUHVXZEkzVjRPSHhnRXVnVG1DYkVxdE1jYzlsRG9raXJrYlBuZGFDQ3lqKzBSaEN1R242ZnlGWXJiY0kxcFlHOXdVTEc5d2N1WmpYbStScDhsNzRkTUxNcVZyNGtUQklWSHlkZGUzem92QVdOSEtYUFEwbmQrazA4dUliS09GUGg3VVAzVC9IalZ5SUY4SUJNdkkvR24wOENUNFRPc0pKWG8rR0xQb0hpRHNrQ2dadXptTlpwLys0T1BvWlgvMkxHUzF1cXV4clArdEY3U3UzdkNsS1ArZmFlV3prQUVPbFBQSmN0ckd4R2c2TDFrWG1NOTdFWHhlQjUwT0JjdGJlcXZlWkZrTU5Xb1FjZE5HajlUb2VUQjJkbmx0aDBUaFFrMHI5UmlZZmNKeDh5LytEU1BuWmJ5U0RzZjlRMUxjM1ZGci9YWHd0K0hqaDBuQkV0MlNxVlp6Ky9vNjlYa1l4V3g4Z21SYng4Um9PZy9SYXdyaHp6eUdYdjNMOElVZGJubDNGSnRmYVdCeldmOWc2LzZMRHJRdHRrM1JhK1NRS0RaZEtyUU9PRzNWSTlSYW1jdW5jS1dYZnV5amJYUjFEaVdyZkhVanJGZnZRdm5WaTkvMkFvUitDT2YwODYycmhFU24vOXVWSFN1S0FBdWhFOUE2SmtiVGVmREpuQ3MweVNYZnBCVEE2SHpYVkNWOUhzeGx0OFZXY0tmRnFZcERvb2hTVGlYOWo5NzJYV1NFL2pOdnhjZS93dWxYYUl6L0srUisveDlCZHUwZFpKWHdDTzFKZFJwTjBQaWZ4SkQrdlNiK082d29ocXRVMmQyTEZiNUoyaVRrTUl4MnQ0NkowWFcrYi81UDhWM2JNSm9JVG5TVEVOWjVtOHEvWjExZTMzVklGT3N1RlZnUm92clF5eU42OVEvQXhRc1Y0bGpsWHhMbGZSVjBHa0pmeFNFandDci96Zk93d2tZYmh2aDljYnFrRUhQNGNveGVsU1RkWUF1WGlqRXhYd0JnMU9OcWo5TFFkYjRucjR4R0ZWa2tNVnpMSDcyaGxMS2M5d1dEQ2JkZmxCZVlIUklsUysveXRzSCs0Vk5HNUoxZ3RFc2FqY2NlOEMvUVkvQVFOaC9JNW5vZllWZEJkS3loWTNoajRnNjluS0h6aEJuc1JtZ1BpekV4YlVCR084Zy9BM2RiMS9rMThmbFgrNzBJRzdCQ1dKc0xYR1A1aWV5b3ZlOHNhdHRVdGw0TnhTa3NmTTdLSFZHeWR6WjdTeHozZXNLYWczOFh2WlpkUVdLampkQmY0UmxyNkV0ODd6TEovaXBDRHlqU2tERjROR2Jia0htekdVZ2x6MkNEcDhLSG14Z1Q4NEZiK3ZIcWM5cFZYZWZyWWpSeEY3MHByQWx3TWZqSXQvM3czeXJqc1lRZUhKQ213RnlPTU92S2N3bUhSTW5ZMVZ6TnJvRXhMaENBaDZJMEErMnpqV3RocGZZVkMxY2xHZW9pOXlLQ2Y4MmVRSEJXa3NrejJLQ1pOaVpHMTNuWTY4MjBHMGFhQ09ZQkg1RmhvbmtiTmhIdVpJWnNRSWNiSUw4bFVxbHhKbUcyUTZLSWNrNHBQUVRUUkdBRjRYNzh6Z1RCdThIV1lUY0tWNE5oU1RUWGEwMkVmbFJvamgvcGlyMHZscnFiWGhFSFlWM01hQzlIaXBnWWc4NzN1Q0xDMFBLQWNJRnFkRGFGWjBxQTllQlFaMitYQSswakUyYXM3T3BkVllaOVdQeGkvNG1xUmJIclc2RzFqdmpXR2t3WG0vZkhqRUc5amVnek9NckRVOTRkVmg1OEV1N2RBYitFVkJmK0pWTEdiRnhjY05VekNkd041NThwWW1JTU9pOW9Ib3pJNFlNRHhwZzl5bkFWUDNISjM0cm1wRHRqTXpWVVpSWlNIQkhvQ2ZlVVpEa2tTcm8rRmxJYjBCY05TRHhXWERMQ1Q4c1BBY2dIRnpKK0FFY0hySityYUE3WlU1dFdtb1V6ekdQT0V1U0VpZVl4TFFiTm9zbWtzMEhuZy9aRDJxSkRMY1FSdFhHZ1pCMlAvUXZQMGpxcHovZ1p2WWRid2NERjd4SE82TXV1TnNoeFNCUXM0SFFQME5wdGdTUGNLdlJ0ZW8wdnR1aEZkSWE3dGNleXhuUzRZam13aTFuMENmQjh0MU9MWWdpV0ptcWpMWFRhTWliR3BQTVhiQ1lKQklsV1FxMWp4cTZCeC83UkxydE9tMWlrdzgwWXNUOFhvVkhYZStlUUtHbTdtYnMrSHJkRnRRWlBJd2RvU0sxT2djMUlNTmR4NDEyaERDZGhqQWxYYjVSOHR5OEh5c0FvUzl1SGZySWN5NWdZazg0dnNlRmxnRjVIQ0liQmxaUjI4eXBZVWx6RnRNam12SWJ1bitKNlVYQWxiMko0bTRKRG9uQTVwNVNDd0F6QlBRL2VZYmgrRlBIR2prczJ3YUx5WEFodW5udmc4em1nQmRFWi9qVGJTcGI3bDhTcWlCWHpGd0VUUG5CYXhzU1lkRDVvVTUvWWZvalJSa3NLTnJpRDNxQk1uMkpsTWhVc1J3NjRQMERQeWNWSDJsMEM0OFlkVVdSaHk3L0M4NTR6Z1EyZXcxS2R2d1BwYzZHTUpJWHZqTmJhZ2gzRTZvbFBhNWJwZUNKcEJsdjdFTURBN1QxNHR0MjE2WTFSNTRjVTYrdmZKR05GUHd4UVl2UStmK043V0RwREl2ek9Ka3lGejZYR05TNDl6M2RJRkM3VWRGTGdudWVQYldDSi93T3dHRWlPcGhBS0VtWGg5WEUyeVlLWm5lSCt0OElWUzlaZ0JoSkpNOWpmaFFrTUhOdTBHN1l4TVVhZFg2WUxmclgybzVPZzBVZlBxSTlKeWliVCtRNzY3U0Q0SFlSK1FtNjlJRDNKb3pLSFJKR2xMZjlxcU14QzhYOGc4dVBnSVg5WGsyQ1JGcE1OYUtHVFdhclVGcFoxcFFKM0wrSm1zTFgvL2g5RGpSZjhJRHdtNWgzNk11eXRwSFZZM1A4UkJleG4wZFhqRUxwWHFNb0h0UzY2MlVKWGlzb0hYV3JHU0hmQUlWRWt1Y3EvT09LbURHRUcvd0hxZng5RDhreVQ0RG9iOG1Ba1U1YzZjTzJPdUt5ck5YY3lvNGxlK2F2cThkYVBmdmNib1lQME9LZUM4NWlZTmkwVHoxdTBubkdjaCtpbDQ2akNaeUY0L2lPMGNsSG4rdWRiOTcvM1hLRzJMamtwV0tGRG9qQ1pwcE1ZS0hvTC93SDZKSVI3eW1kdVRKb0ZkdGZBTmNiU3JCZytXbUZvSkJRN21NVHhFeE1PL2ovbU1URmZNTFM1T3FUOU0rdDgwRmVtbDdSNmllZjltQnZpa0NnbDl0NUF1aTB1UVVFNWZwYUgxYkJwSTY1V1JZMFhtTGsrZ2dvbk9za21zL2YxTWpkejlxRWpFdzVtSFZqSHhNVG8vRHFEYjFwWU5PTGNzQTZKTWkwc0NCKzRoZEtURDN2Y281Rm9DTW5idWpEWHFaN2pxa3dWaEhvZHd4OUZLSFl2aVRHWWRIeUxpbTBkRXhPajg4RStJMFZKbG56dVVUZWN4c2NoVVRUWlNzekE3dmhUZ2I0UVRqT0FJc013dmtnZjg5akRZMUx2OXJaQWJ4YVNlQmxpMHJGRE8ySWRFd1ByRktlMGtYaXV2MTI4bWtMNnZZYWJHTEoxU0pRcDRNQllZQjAvWjFmNFpSTlUwZkV3SG9aQkNjV1F2RWJIOWlGVTJKTEx5RlhydGlGemJyS3NZMkxBTkR5ZW0xN1BWVWZ3UEZUc1VKZEZIdUJoL050aVVaUmUvazlSQWo4SHpnMFZmdWJBa0RrM1dYWXhNZS81aGQvdmd3Zmc3L3o3OTh4TngrZW5JejA1b2dhYk9vZGg3NkNFT2kyTjNjVlc4Q3dHRFJzN2t5TFRKaVlHQnkxRngya0swcjdxVkJBQWw0WG9QTHZnaTdBanVHbDNFMlRBYmgyeGFVTFZ1U3F5aVltQjk4ZmN1UFdhTjk2NjBUTGI5SE1GeU14MXBpc1pNT0NvdmpxUCt0QUduVDVKNkErMmlreFQySVFtODFHVU15Wm1Qa0NZNVY2QVpsOHkrZkYrNzl2UkZiamFrazJYTVZUWVlVMlRFKy83UnR6eDllU0d2dFFqVURRQzJDamZwVVIvcm8zUTYra0ZYcHRNTkYzNlVPRXVyWjE4aHRkb3hCNm55VTE5cVVlZ1lBVHduUFh0L3dFZnYvVzFINGYwU3hoOXZNL001TFpoRlRwUTRaeGRKU2FFS1IwMGtvK3R4SmErMENOUU5BTFlQYytQKzhKeVNRK3lMeFBZa2NYTGhIS3A2TmM0RHlWMS8xeXE2Qzg4QW1VamdDZWkwWEgxaHI5MklMQWJRL2F1Y0swbXNiMVA0MkxWTW4vdEVYQVhnUjVvcmxtNkl5aTViUzRpdVhoUElWMlJUYWptaXp3Q2ppR3diNDR2QUNtN29OT0hDZEppcTJqbUFpZ1QrdU9MdmxNUUFNMk9pYnByZ2s2ZkpjQ0E5d1ZPTzBJd1FSeGY1Qkd3UktBZHE3aFk1MFg3WGlXSWRiNmtkM3BzQW1sL2VBU0tSZUF5MG1Ec2ZLRnBSYW14SzFMSmtpNnhMek9tcVZRdnc0WFgrV0x2dHFlR0VhREtpdDN6VzJhdGJNdXZLMmFWM2hXbHNNZG5tK1h5eFBJSlQyZE1lWjBIYlAxUk1BSlU1L0ZFOU5Tc21URE9tNkltMTZtdkJvL3pPNGFtbzl1R3pIUlpYdWNMdnQyZUhDQkFkUjRQMW1kbWhSeVlQVHJYcWE4R2g5ZHZHWnAyRGcyWlBzc2o0QW9DUFZEY0dGbTZacDBmMG5rcmZrUVlkTDZlT1BHTjRlV3pQUUpUUTJEZnJOaVkvOGk4ek5vOWpvUXp2L0FwV0lwNXIwVFV5cDg4QWhVakFJTjVqSHNlUHY0bnZJdVZpVmxqWVdWNCtydk44bG1pbHhpWHhxcjVoRWVnSWdUYXNlNTVzaGxjbDJxVmhkakV1RG43dTNvaitJWmVYUGo4TjN6OHZBa3ZuMWNhQWpGNlMvaGh2OHlCeGxrWXhqdW1OU24rSEJDYit2aDVFUTJmcmhLQkJQYzgrYTdVdVNaY2swOWJ3ZURYN1pnRjA5dEJBaDgvcndIcE15cENJTUU5cjN3M0toSndSZGdoT3pURlZSNlpkOGo2K1BtSzdyQm5xeUtRNEo2SFY2MGE1cWc5NnAwSFNoQndROTlveHVqV0VrTXhXVFdmOEFoVWhVQVBiUFpZM2pDT2E3WkwrNWhYeCs4NU8rZVhKTFhvUFpVS0l2N1NNUVRBSDJtMHY0bVlzTkRLbkRTUjNBdFN4a0RmU05YY2RheUhYaHlQZ0l4QVA5NDlIMzRJZGsrdTMzbXRlQTBQQXZvUm5pajdlbzV2M29tVWZkb2pVQllDN1hqM1BMQzhVRDhhK0J1eVNvTTNSdjRjWFYzK1Q1UWx0YWZyRWNpTVFKSjdIb2hDZElHazVDdjArMStVSVhncnBZSC9TS3BPYTVWNWhpbkZkL1p4YVkzdWR6Wk8wUHNRS2h3eXM1TUFXaGVKSHl1dGFkL01BVmZuZ3dQZS90M29tRjlNSmZXMHY1RzJPSHVvUXAySEtheit5V01CUlBIdGxVSHdCZDBQMlVmQzUwM1hXNElqVTZCU1lyTHBkZDRXWFEvVlpmQnpILzYzSVF3di90aS9FTVpxR1VLdzZCK2VoRm53WWVBM3k0VndoZGRYUHg3bC9uenJRVlJWcTFaV0JyYk52c09QY1BDYURMQ0hDbXlicnFBc2gzR1kxWnZnelB6SHVQUTNtK2d2R0dyOU82RHlJcXpxOWZlaiszdUdDcVZtclpTMUNiMVVxU3NoN3FFQzJFZm94czFiVHo2Slg1R2VNUE5zZEVDcFgvcXh2L3BqQ0wzQ2VLKytET1ZYTDM3cmQ4T0hlQStORmNyTVhFaDgwVnFabkdlT3RvZksvcFp0dkFXVUd1djF2NHhwODRldHNNSXJ6MklxbEpqZGk5dkxXeUxQR1NYdG9VcHo0ejc3MGNmUnl6NFJyOUgxLy9LQzF0VmYrbElha2tYVjNSY2kzb3FpT2FkMFBGUnpjbU1IcGhjenpFbmZDdTZHaDZwZ1FLc2lsL3hOaUtxa2NwS3ZoOHJKMjVKYXFBMy92a3hiekR4VXRrZzVYbS9OdEFmZGNaa3JFczlEVlJId1JiTzlsdmgrL0tLNXpUUTlEOVZNM3o0dS9JVzJaWVdYK1pTRWdJZEtnbU4yTDdyYTFzVFo3VXZKa251b1NnWjRXdVJiZmlPaUxkUWVLbHVrM0s3WDBMZnJ1aTF3ZGRKNXFLckR2bERPcSt6dHlvV1NuVWRpSHFvNXVhdUxVOStpTXJQQWVhaG05dGJKZ2cvUm5wemhyK0lROEZERklUTmorU1BENnpSbnJBdlRFdGRETlMya1MrYlRpWDgxVDhtY1o0NjhoMnJtYnBsUjRKci9Jck1SRjBPbWg4b0F5aXhtK2QxdTFuZk5RMlVObGRzVi9XNDM2L3Zqb2JLR3l1MktmcmViOWYzeFVGbEQ1WGJGakx2ZGxzbiszZDJvYncxMDQ5YVR0MXJQdWQzVnZOSjVxUElpNkVqN1pyYU5nZmpkYmZ6TnRQaERLM0RNdWM1N3FCelIyYnhpWkZYVTJ1L3ZDeCtMcUw4RFhsdjFUdy95Q3VOMmV3K1YyL2ZIVnJybDdCc0R4ekN5SHpJK25mc25MRDJmQ1EvVm5Oelh0Y1MzeXlaMmN2Ukc4YXRCL1c4bFZwNkRRZy9WSE54RTNJVnI2RzdXbmpUL09STFdzd1piV2VuTVNqc1AxYXpjcVFseVhxQ3pDVFZpaTlGNUcvRUpjUHN3dHVLY0ZIaW81dVJHWnQvdDFrREJFV0l4bWJYNWZ4ZWFoMnBPZEw3MVROYU9yRDhBdzRqTkJwYm5mMU90aHlxcnFyalZMc2R1dDRYbmdoWCs5YmVsdWQ5VTY2RnlTM1V6UzVOanQ5c21mUFcyeFQ0RHVqajFqNk1ZKzR4WHh2VERXRFZ0NXJ4QmxiYi9jMU0veDI2MzhTVisrejU5TjA3dmVTY3cwZlVkNXhRaTJyeEJWUWdvczBna3gyNjMwUzcyZE5MUE5leHZPOUg5RW5WKzNxQnk0bjVWSWNRbyt4allCTWMrUk4yQWhZT1A3akU1VmYxVG9zN1BHMVJWMzZySytPZlk3VWFzR3ZoT1ZpajcvTHZuUFZTVmFXbWhqSFBzZGdQM1BCeDlGSzVwemI5NzNrTlZxT1pWUjJ3OSt4Y0R3VDBQUnc4aEVuTXcvKzU1RDFWMWFsb281K3QwQ3BxZUtyam40WURQUFpQWXN2bDN6M3VvMHV1SWt5MTZRakJ3U2dHeGV6NEk0QnZCWkRIS0VmZDhtajc4NFkraDEzekV2b0dIeWg0cnAyc2VzZmM1M1RGN1BNUmNPYnBnL0tla1oxMUVBbTFTdXVlWFh6OWRXT3I2VjNsL2tYVHRsUWUyZ2xRRjFVK2QyMHBZVEwwQ29DcEdrTEtvTklsUmpxbkRwcWVKeDdrb0JuYlB3OUZENUhXWEtkM3ozVmVSeHRQN2FaTlpoOER2aytoMVgvL2NyNGpCMEVLaEtWa1JWRXRYSnlacFNzekxEMVdKd2hWQUdqMmlSQzRtYWp5U1A4R0QzZk53TENHRVYyRFR1ZWZYc2djd0U2YnBmKzQ4a0FmMEJ2cFJUQVRXa1k4dGlWVUUxWUJNbHl4bExLUmFmcWdLRWFNc0lzdEVYd24xQmRENXE1L1dqbi95NFkrMjJiL2hVcFNqZFU2dTZnamh5TXgwN3ZsbXRKQWwwaXMzWFcrOVZtSnc3NXZrUDlDSXBpTlNtZkdpSXFnV2FHeUhVYWhTTW5ORFZZcFVoUkVWZHJ2VldxRGFwMGJLbi90OHBQVi9JaFEzNkV4Z2dDQ1Z6ajEvM1RoelhqZ1R5QmVSbEFpTzcwc0RmV2MzNUFDUHQwTXJYaFZCMWFrZ2RDOHZWRlo0VmxacFU5Z1lDSGMvZGp0NDQ0dEU2OFdYdWE3VEhWSkRiUE9rYzg4UGpPOEVhUmI5RkpjSUxxTmRBZVpsK285ZFE1WXJGTlZBdFNiY0lFSDhjcE41b1NwWHVyelV4ZDF1WUpnTE8vMVV5cDhpU2k4TWxRdDByd25SbWxUdStkVndHVXRoQWNaVnNRTzlRckJQZktvUlV5WTltR1pzU3FNSUpGOVdBMVZmSEdaa2dVcTh5Z2xWaVpJVlFGcmE3ZFlHdFQ2T0picUNpMDk1OFRWcTZJQkovRnlReWoxL1FRZFpUZzFTemZqSGpGVFAra0lodUNoSzMwT3ZqT2gwRXY3b0lxdEtvTnF3ZkFpSmdoYVF6Z2xWQVJLVVNFTGE3VFlFcGFhS2JPQ0pYMXkydy9PSG9Yc2VNa0MzRHRLNDUyc3RrNDI2Z0o1cFhSVTUwS3NFNjZMbE5tYi8zejZlamxnY2xVRDFsT1ZrdzBMK05GVnlRcFdHMWJraFY2MEFBQmVFU1VSQlZOVHJ5cnZkWUtOZnVMNFVJOGR2U0FQeEVkTi8wSis3YWR6ejVrWDhKanE4ZzRyMDJtc0VSM1FHQXYyRHljdHUyTTJqeEQ0ektLcUJxc09XVDVnZ1UwbmtnbW9xRW1abXNvcTJ4YllEMFBsZE1VTkpkOEdJWWNmZ05rMkMzWHpaUDZaWGs4OUhwamNrck9FNC9HYUI2eTg2UWZIMU5NTW9OSTZzeFoxUGxobmlpcmJGV3RPQmFnVTlMektkWGpvWFZOTVRNd3NuWmJjYmJIb1N0VnFqdUk2RTZJUFdIaTNmZ0dsZzU1QmVUVHpYaUQ5ZnJUYkFkczFhZ1FPOVRuQkZNRzRXRVgxSkNZenp3SG5pVVFsVVBYa1ZjS0tRaFZYSUJWVmhVcFJDYUVodmZFZ2RacU5zZTZ1UjM0Z3ZrTlFGSzdpRHJreER0NUVFVm13MkUrQTExaEJaTXVvWE50Q2JDTGE1cFZCdi9uREVmR1JuMjFRQzFVQUFtV00xalZRZXFLWWhYM1llZldWaklOeC85UElFY212Y3I3TWlHOGZDQXlDaFBTa2Ftd2F2UWJnc3VsTFlRRzhpdUMvL3hVTkJtK0xESzE3MktxQnFHSitJOFRLbUs5bkVJNXgyWElaRThrQ1ZUb3hwMTI2TExtdGdEcFk1M2VwbkZxWE5odWcxNnA2SGl0ZXRGL0F4MWFaaDhHSi9wdjJDQm5vandVWFpKZys3R0laT2hPbUUzeXFnV2pBOUVSTmtURmVVcVBONW9Fb254cFJyMTFYWFpFTDhRU2phbUhrWk4xa3FDT0NEQzhMVmhFNFlCNjk3ZEhMY2FKMU9hRzlYYkNTNGJsaCtBZytzelR5eEVxaU1UMFM3L2x2VVN0VDVIRkJac0s2d2lyN2I3UUlHK3FRSWdDVm1FUitCbTRVZGJTdTlDYXN2bUJnMERpbXR6OUpFdnJPUllNMWd4c0M4blRtZ0VsaFdBbFhUYW5hZElIVmlVYUxPNTRBcWtXbmxoZGUxR0lEaytBTzhLK29rbEhwREdqTDNUVVpEVFBkNjRzSldUSjJ5c2dlNlFYOWsrQjhZMkZjQlZjMXloZGdnYnY2czdGRGw1MTBtaFo2K3l0ZUdnZjQ0Z2VmZ0xpNnNmYTJEMEU5RzZnL1hpaU12b1QyT1dDY2tFdXVVVlhpaExUOUF1STNWT2xnVlVLMG5PbzdMd2lpaW14MnFrZ1hMU1o3dmRtT0VocUR6Q2ZFSHdXL3U0YXFnOGZoZ1NyK2kvM2tZUlRYUjVzM1VvdEt2TnpVYkRLYmZaelpzcTRCcVVaUFdSdEtDNm1TSHFpQUJTaUxEZDdzeEJwUGlEOEtLbmF0YlR6N2VFcnlWangwd0NoTVNEY1NtQkJOcWxsQzhvSTJjWGZvYXRnbmNxb0JxckQyVkpnaFpaSEYycUlxVW9uaGFrazBla1IvQStMMWJQQ3RHY1VsVE8xWlVmbUpGdFpCaFpkbHFtQStxZ0twYm9SVUliMWtYaGpSOFo2eWhLdjgyNXVBZzdIYmpWSjRDbmFlT1E1NWJYR3JUY21BdGpxTkFDYXgzV2NXUHd1VmZvWW81V1FsVXlXdmlaa0VMeTgwTVZXRVNsRUpJMk8zRzZVK01QK0JWTTZVdTBHV21kc1UwYW9zeDlBRU1acFpiTXFxQUNzS1lpdWwwTmlwWm9jckdiVnF0eE4xdW5PY0lCdnFrK0FOZU0xT3FYNnJsTkVta2dleWRQYksxSHFxQWFyWEttVThRWklWcTBpMm90bHpjN2NZbEFVK0c3ZWpIRzltbk9vcWF2Yi8xZytmMnJTMXJ4aEk5a3A0eUs5WjJWaFZRWFZkc3pKWEhybjdkc3YvMjFlS0pab1hLbm5jVk5idkd3TENKOFFmNVJFWHlzdENYMFUzRWczNitZR2xxVEJBaG51aFlXZ1Erc3Y1eWVSVlFiY3BPNDBibnFzMlhUdFpiV3hOQXNDcE9JSm9WS2l1K2xWV1NkcnR4S2ZaaG9QOFd2eXcyQlVhcU9JdmNRRytINzIzZWpuakErMTVQQzJDWFFIUlREQXhhUnk4azNIN3BaQ0xUS3FDNmtPL0N4VE1uS3p6T3NtOXlKRTNzaGxZaGdXaFdxRFFlTG1VMFpFeVphSlBpRDFqRkxBbFFhN0haR05hL05wa2NsckV2SWdGVE9vSG9vdkJRQ1ViUkE2WTlVZWNyZ2FvdjJXRU4vSHprQTBhTHE3OEpBc3U4SktJWm9iTGtYRkcxcGJnZ21UWU05TWNsQ2JVZ3VYMXJlTFBWSXBzK0RGR0s5ZHhZQVpPSXJnblJOZXQwWmlIOUM0MWtLNEdxS1FVbVBZVlh4OXQwQ2c2ZVJQdElWbU9YU0dZUzBZeFF4VE9iZWtsZDUzaU4yUlJLR2FoZUlZZ3FaTW5sTmFiZytKSUU0Vzh5UFR6aTQ1aXByV1ZlRWxGNGhqRXFvMGhyR3NyQ3NDdFF0YWlDRTRuSjltTkVoeWxZTGkvQy9Fd2lhZ01WdzlMSnhOTzZWR04wcm1maUhMdjRBM1BiU2JtYjBqTjVqTGVnd0Yvc0lHd0dhOENUMmx1VUp4R0ZhSGxxeUt6VDdxL3lPVFNoN2dwVVVwQXplVk1pak83Um5oMTRqOWFsQlJRVHFpUVN0WUZxQXYxcWkrdXRNMDJBZnF5Q2dlNlY1VVVmU25PdjVsMlE2b0pwZWt0NkNHZ0NXMllrRVlYZExlY1JtVkVVVDFtN2VDUVJkZ1VxVVBCVExoajVxQXM0QUNKTmg1blBGaS9NbWtva2FnRlZWcjdUYVhkSHhDOWkyVmJHTnk1SmlmRUhGNkxWMUNDRGJwZmFObkNYWmZYakVxVklKUktGVmViRGtCYUVqOXpBQi95OXhkMHZRZUFLVktEZ2thaFk0UEh6OEFQbXhqYStJTS9HVTVMSTlaTkkxQUtxWE14TGI5elJ4MjF0dHhzWG9zVDRneU5SdzVhSU81Nk43c1VZcVlsRTRXK0ZIeTF3OUVIWm93T3JFejljZ1FyUU9PZFNkZkd3emtmM1ltWStpVVF0b09MaU9aZ3l2WHgzblQ0bkRmTDJRUnZLaVQvb2kzT3ZUZXlMZ1BFc0N0Z3Z4a2hOSmtvOVV1QXpaVWRrTDRRNE9BTVZTSGpHYncxWnlRTXJjQy9NQXV1VGwyVk9KUk9kQ0ZWbXZsTnBPR0o2eGRucHU5M0VzckxpRDdwSUdGWEhXTnZnZ1IwcEhSL0dna1luWEM3aUlsbW40b2xpRW5TaU1tWWFMNzJFazN4NEpQb0xjbzZWUUFXNG5EQVJ3bS94ZHBtbXMyZGpFSHc1ZkVzS3EycWZTQ0NLaVV5RXlwNVRCVFZoT29JMDQ3MG5tb3VLVU9YRkh3eW81d0Z6N04rR0g5RDBZM3doR2FsRFhkNnd6dVRmZUtLNExiMlIrNExPSHd0RTNZRUtIamdIVExCVjhtYVZGa1ZGbVBsQVVwU2Z0YkJJeEJNbGpTZEJaY0dod2lwanVNRmFiSTFodHhzWEVhdEVFUTVnVGpGS1NUci9GVHlRWFRDNzlZZy96YnZaUFRqeFJMRUl5cWdlU2NWUDdrQWw2ZnpHOTRHSVlBVkcwMjFoNWdPUGd5MHVmcXBVUEZGQ1poSlVxWGhOdTNLOTliZEJoYzhVdG9iZGJyd0dJQ2t0bVBLU25LbW1PTTRUV2dQMmR4eXdSemU4OStsWmpWSDlHK2JqZjJnMWNTQXMvWThMUkhHOUZ2VjhHQnBCbGtOUXdmdTErRGhQcElWL3dYWW9OcVF1d3hSK0RkZGhsT1NuejVtUittT0ZJRzVnSkVvb1RZQ0tjM014ZGVjUlhtVzZLNHRXUy9ZTHRxSEZiYmxGSVZjZGRyTW9PYjR0U3pCU0x3ek1zVWpHNDV5UzRtY2pVVnc4NFVZNkJCWEVkUFAra05RbXU0bkN6R2REV3VRTFc4QUxhTTFIOUpnUTZScUprZ29Ub0JLSnVKZHUzcTRCQkx1eVlNYmRicnpLRUZyUW9ZVG41azlwT2c4R2RHUkVDVVpxVUgrWHpzcDhHeUgzVkt0ckpvcXJ0Wk43NVJCVXVzN3ZzNGMxM0IzVzZVK2ZhTjBIUFRZZmh1VVBNMUVMcURTdUxtVmdoM1dIclZwVHlkYlVQd0V0Q00vNHlUQ1ZjUjZlclR1TVplSVVBcjVmYkR4ZXB0LzBlS0xKZzVkTFVPazZQMkRtNWhIVGZ2bXVSVmVyYlNOUTZPck5ldlY0b3NsUTZaUmN5aG05bHF6QUtCNjRUVDVTR0lWdGxyTXpUYlBuTjlrRFd6QlNqUktseUl3bjJxTC9NQ00xbDZEUzdYbHVzQTAwdThmWUhadk1lS0xKVU5uUXJxN09PMkVjSEd2T3lndkIrMnVTYmIrY1JTbkpiNFA1N3JNaFN6QlNUUUtseVlzbm1ud2pYWUlLaG9BRHFjL2NZSU5aU1RFYnlzanJkZW5EVlNXYURKVWttcE1Yb0UvVWtSSEpOMUJlWDZLSURSNzZNeVdya0V0TjUvbnIzNGVDa1pxVFZ6eFJiVjZqY1hJRktrM25ZZURmRHFVVlp6NmEvT2t5RW9oT2hpb2RxMm5YQmdBVkhXNDlseWpEZFlPek1MR0JaYUcwRG92YjhOZS84OEhaa2xaOHRYaWlrNzNacmtBbHJjUGlybTZ5R1pZdzRzZGpZRmVTUUhReVZIWXNxcW9GS01uT3lnM3FMWW1SYUZES0RCWlBMR1IvR1lTejBZbEd0ekFqTlo0b09MQ09ZM3BNczEyQkN1SnR6cWxNNUR4bTBUYndkN2lVaXJKZnhCTzFnQ283MjJtMDFKeVZzYnZkUW1uV0xXYXdkb0VlZjFmVzhYMm00cFFSVzZScUYyYWt3bmFIYUc5Rm9CQUZxK0R1Qkx4ZGdRcitlM3VTcUNObTRJUC9mVXNxeW40UlQ5UUNxdXhzcDlLeXc5V0E4SXZkR0JoS2N6RjVCZ3VZSEU4V2ZhTXQrNFRIaXMwRWxzUjJTQVYwTGFxNjhkakxUaWRUVHFoaElocFdsNFBTelNRY2dZckhyMGRpOHJYbEhwdjVmT1hHWHpaM3dqYlhSRFJzYXdPVkxaZHE2dldWTGE1ajVjRXBTMVczbU1GYUJYb3NONmtpUnd4NlNKNUh3SkIxSEJiQnVCWjZFR3JOQngzckY4L0lja2RYQnFKUkNUQTVOellSTWgyQkNzWUErWkhVUmc4aktmZnA1T3pkNkVuMGhDQjYrcVNCYUVURUJxcjAvS2JaQXV3MmloaGgyMWNYdGlWaEZwWFJXQ3FNTG1ER2Yyaks1M20xei8xU2l3M2VVYmE4SDVaRVZaNkdSY3hJdmZNUVBzcTJHOVhQZEFMWHkybllrQkdONkFpYlBHTXB1d0lWbTdKR2tyYlk4TkdOWmo2MTluR1E4MHZoT2xHS2l3MVV0SzZiWjFBRFNjdmIwajlBbGJscE1ZTTFCWHJJZEFZUXB6WmdOeW9zVzFRbUNwdnNuOE9NMU9aZGlLbW5FMXVab3VXVmdXalVFdjRERTJtNEFsVmIrZVB6SnpXZHBPRDlyRjNGNnAvWVBibUNUcFNXMjBCRjY3cDVWanh3Q1JzRFFmNVZxOW1rSWRCRDd2dXYzZnpFMlZqUitRVmxuUURVY3k5czFZc0daL3poV2YyRi96TGxDVmM2VWRwQWZyME96WlhQcmtEVnBET2RTRHptNFdJem42TWQvT1ZSMlFLUyt6THhTaWRLbTloQVJldTZlUWJyVEFRbmFXTWdYaHN0YkdPZ3F2UHd4RHdRRVlKQjlUeThIa1ZHNnVMejJPSVJ2ajRyVnJkTDYwUnBPeHZDcmtBMVlzNm5VUG9XZGZNQ2h1SE1wMzJDQTBWdjA4NWxPZXRFS1JVYnFHaGROODh3Tm9pUkprbTczUUx3eUp3VjFRdFY1OEViSWRHR1NLbzl3Z3R2elNLSm95MjhZK3JaUEFMb1JDbTFub1hSNUFwVVkyVUpwVU5saDlkU1hPSU9yVUFBQXR5clE5cTVMR2VOS0NOaUF4V3I3R2FpSXprcmUwbEkzYUhnRnRBVFZlZGgzZlZRSkFzckw2ZmtHcWJFWVF4SmV3K3ZYTUZnbi8zUWlWSmFZeHZDamtBbHZTUVZPdENuWm1JemNzOHZ3cVFIdW5wQ081ZmxyQkZsUkt5Z1lyV2RUSURwSUl5ZGlSc0RjNXFJVXZjMW5XK2lZN0VDalBzd3JzUFJSK0V0cmVHNElQbTFkYVE4elk5R2xEVStVbXhrVmlBbUhJRnFRZmEwQmVOb1VBQTFEOGVKM2phMkF2TkZtMmxFR1JCV1VMSGFUaWJHa3JPeW1ZQ1UzUXpXc3BPYXp2Y1ZyWXVDaThGR0RSL2w5ZGVSalo5N2x2VE4xVlNpck5aQS9zZXhmQ25oQ0ZTcnluUWZub1FIV0U3NFM0YjI0U2RQOFc3aVhCNHV2TFZRSnNxUXNJS0sxWFl5SVhuZ2F1S1lyNHE3Yi9sZE1iV2Q4VnJUK1F2RnVyaEhSclBhNEtZUVF3S2VFeU14NjB3VFVkSzRKVnRXWm9LT1FBVUxvWkxaQWd1Rnh5RHdlK0hUQ3h5ZVFjN0lHeU5SZTZqTUFMcVNpejF3NTFTWUZjVWxRUFB4R1F3RENXcXhMSDFhMC9sTlpXQnF0TkRIZy9xSDd0K2pSZzd3NkNsUDlkUnNUVVF4RWVnYkdkV1NDYm9DRlozZVUybWZSZzlQZ3MrMG5oQUMzV0crZlV5THM1ME5SQWtoTzZpeThaeFdLOGtEdDZBc2Q0aENQRVZkWW1LbWxyWU45TkIwZmszVjUvY2krTHdPT2gzU3lTeXdrbDd3cDdHMnlUQVF4YzFzUXVmSVBncnUxNjBRS3RXNnFFRndUQnM5QWxmTkk0cUIvSUkvbXB2bWJDQkttdHRCbFliVDlPdEtIcmlrallFZHVtNXZsUEYvblpKczYwQVBUZWMzRkNzMUNEN3pHSHIxTDRPZWN5ZG1SN0g1alpJa1orcEVjZjJGSkp1T0VYUUZxZ3NWaHZvSFcvZGZkQ0M4M0FhQ05KU3RRS3dUMWdtZEtHbHFCNVUxbDJvcWRnUm41WDY4K2JLa2pzT3l0TTFUZkcwZjZLSHBQUGhrempFSjllQmJtN0RQK2E1YW5PMWFJRW9JOUJKc09vR0RJMUJkTXo5eFlkcTVUWVVkb3Vkb010OVpKRW9vV1VLVmoydlpyV0c2ejV5VkNSc0RqOFNsSzAybWVtZ1Ayd2Q2NkRyZk4xdWdmQzl5YnA4emwxb2dTakpIZG91V2prQzFhaDUrTm9VaEllZENCa2RLSkpvR0trN0J4ZFJZY0ZiR2J3eHNvS3VrR2V4YTZPTVVBajNXV3pBNVZvOGZZQURvT3Q4emVocGd1aEd1cDBQTHZENW54bHdrU2pMYjNINWlsUXlKc1J0UWdZMWxFRTdZTlo5N0lZT1QzeGRNUzVKckNSV240R0pLOE1BbGJBeWNNSU85Q0I4VmJmaGZSSUVlaTZxKzQydnUvZGQxZmsxMDNOUitMNElLbnExYkZEWGljMTUrZ2w2bVBodUpZaXAxSmFnempySXJVQTNRSGhmeGZXZFJ1c25oQlhjbTFQaXBwRkdLRXpDbFRFUkpQVnVvVEVUZHlZUFlVR3BKSjJ3TVRKN0IxbHBrejUwWTZMSHl4bHY2OFJMV2JWM25KVFM3NkUxaDFiRXd6Z3l3dllwRHpUSWVScUtZMXBMWlFOYll1QUxWVUhDdkxhRUhCMFJRY0NLeUoyTDRiVDg4QW1VN2pFUUpLVnVvc3ZHZFZpdkJXUm0vTVhEQ0RIWWhISXhUQkhyb09nOFIzM1RFd2k4SWpRSW9CM3p3Z2tmNjdTQVk3MlFGeGtpVUVPdnhaMGtpY1ZlZ1d1TGFEVytkamVZaTBMMHRLbjBQdzlkSWZtc0xyV3M2RzRtU2lyWlFtYWk2a3lkNDRNWjB3TmVrT3hKR0ZxMlFiVkRvYlZzYjNRYWRGK0FFS3pMOFVDVU1YaXg4R1RRTy9oU0RRd04vcXl3alVkS3l6Lzl0aVpSY2dhckdCd0w4Tjl3bFFvL1IxUUdWZmgvL0tkYVlhNEptMjU3TlJFbHJXNmhzV1ZWVXI4T2NsZjA0cHk0NHp4bWVCaW5wMXBrVWdSNEduVi9sb3hlTU02SHB6NkovZ1N1Sk15R2haZ1lSTExLTVJIRzdtdGtQWWlEcENsUmM4L0RhY0RpOHMraGZrTHVQclVBOEFtVTd6RVF4TFh1b3NuR2VWcXNSYzFhMkk0TkM0M3lQcTZOV0JobE5RV2tzQXowTU9oKzBIMUxpb0Z0aGlOU0kyamhRUWxZQUZ6SVBYdmg5dERwUnpISFZ6anNQTlYyQmFwSDVkV0ZRQ0NlMEVJeDNHM2VHSENNODlqY1B3NHYwdjJhaW1JNDlWT201VHJQRmtBNnE5ZGlwWERzeEJPdS9VV1VDcWVIeGYyd2p2RW5uTDVocDFZNXVJSmcybkZvRGovMmpYUnZxeGpwR29yam1NTEYzSWkxWG9OcGdkd3JjWStGQU5SYkduV0FNWS8rNjhobHpzUjhUMG1haXVKRTlWQk5ZVkZ6TVBIQ3hHd1BYaE5GV0Z4YkhiVi9TYk50QUQ1UE9jN2ZSQUwyT0VBempJQ250NWxXd2REL0p4cUlWeldjelVhaHIvNG9BWjZEcVVpdDBEZDAveGQyTjRpQnhFbzRGc0cyNjhOcnBqSWVaS0NabUQxVkcxbE5xeGp4dzE0VkJWZUpOSHBWU2puQ3gwZ0tkUDZZWnRvRWVKcDBQMnRTMjJ0OG05RFphVXJEQkhmUUc2c0trN05LY3pVUmhLeDJmSms4aTV3eFVpOVNRV1k2VS93K2tZSU5hKzBFemNtRk82cEtwM0V3VWFxYUF5a1RYblR6bWdldUpTeDJDZklrejJKL0hLcytNRW5qNDJRVjZHSFYrU1AwbjE4UHZQUGJSRHdsaUJNSG5iM3lQZEozdUlvWW9SQ2lmMnhKeUJxbzZtMkNGSHcrRitiM1VpZlhIWHJwbjJ5bERQVE5SSE13dGNURzBuSlVzME5rZExPc29Kb2c4WVFiYitDTFdlQ0dJenpiUXc2anp5M1JYU3EzOTZDUm85TkV6MlMwWkhmdzRvczFIZXQyNEhHZWcycWRHM2gzMDIwSHdPd2o5Ukp6SVdmTGppS2FCS2d2ZjZiVnBvbkNQVW9lSEJrak00MmF3Ny91Wkg4Y0tEd2UxU1lSQWorVVg2TXV3dDE3QzZCcDFQaGpSZWRmUG9xdkhFZnIrSWxVK0NNeEVsNmlad0dSTFNEUmRnV3FkTHBqVXV1aG1DMTBWcXZKQkRORlVVQ1dnNkVCUjVJR0wyeGdJcjF2NlZmWDQ4TnUrNjhrMjF2YncrRGJ0QlEvMFNCMXZnMG1zc29uQlp5RjQvaU9VYWxGbkk5RlJ6RC9keU5RZHFQb1BJd0hybjIvZC85NXpvN1RaTTgxRVUwR1ZuZmswV2c1RFoyWGN4c0IrcE5nSnAyMHFKZy8wTU1aVnZvTFdBMithMGFMbzI4MEdHSm44aVdYMk43T2g1UTVVcTlMMDNrYjIzSFhTUVpXYlhha0Vyb0UyQTRPWTNXNTQzamJwdUUzbHN3NzBpTkg1ZFd0WE9lV1k5enptZHBrRktZZWdHajFySVcraFZkSkJWU2pyd29sRkhyaVlqWUc5U1FvUDVXZFVKdXRBanhpZEQvWWhVR1NhUncyZHBtSG5FRlRMSFBVMFBjaGVOeVZVMlJsTm95VVk0WGdlRjdNeEVGNDhNT25nQVh6V2dSNFhadHNtcUw5OUdqM21QR29mNTJtTGxFdFFmZXJFUXVBQ3E2U0Vxa0RPWlpBQ25kNkJpRVd1dXBtWldBZDZqTVNsOHN6c3B0L1FRelY5ekV2aDJDUWVPTXZWcEVRSnJBSTlhdS81cmY4THV2T3YvL2Q3RGhLSnVWam9vWEx4cm1TUWlYamdFallHMnBPMEN2UzRBSVVQRDZQdnhwNWJCVFU5VkJXQVhnYkxJWFpXTGlXKzJNQ1NyVldneHdXNmNmUFdrN2NldnhGajAxdnlxcVNhaDZvUzJJdG5pdGVQNEswQ2R3dWduRFBRb3dBSnlpWGhvU29YMzZsUkp4NjQ4YlI5WDFQclhwR01QRlJGb2xraExlS0JpOTBZV0tGZzdySDJVTGwzVDdKSkJMYk5UanZWZ21RMlBuUFF5a00xQnpjUmQ2RUp1L3ZZZHJNNTZWTkozZkJRbFFUc3RNa2VRUWc4Mzk4M2JlNHp4YzlETlZPM0sxN1lJVHl4VThVWHhwT2E5eElQMVp6Y1lSTHN2amNublNtM0d4NnFjdkdkR25Yc2dUTys2M1pxRXN3TUl3L1Z6TnlxWkVHeEJ5N05kcUZrYW5OZDZxR2FsOXNMT2ovMUxRZ3ppcDJIYWtadm5DcDJrNzJ6VWkzeDF3b0NIaW9Ga0ZtOUJBL2M3cXpLUG1XNVBWUlRCcndzZGtNMDlZMm9aWFdsYkxvZXFySVJuaEo5OE1ETjN2Nk5LV0dqc1BGUUtZRE02aVY4VEdWV1JaKzIzQjZxYVNOZUVyK05HZHkrVVJJVWs4aDZxQ1loTkN2bC9GdEVzeUp4WlhKNnFPS2cvLy9iUTY0UkVFa0hDZ0FBQUFCSlJVNUVya0pnZ2c9PSIKfQo="/>
    </extobj>
    <extobj name="334E55B0-647D-440b-865C-3EC943EB4CBC-5">
      <extobjdata type="334E55B0-647D-440b-865C-3EC943EB4CBC" data="ewogICAiSW1nU2V0dGluZ0pzb24iIDogIntcImRwaVwiOlwiNjAwXCIsXCJmb3JtYXRcIjpcIlBOR1wiLFwidHJhbnNwYXJlbnRcIjp0cnVlLFwiYXV0b1wiOmZhbHNlfSIsCiAgICJMYXRleCIgOiAiWEZzZ1hHMWhkR2hpWm50WWZUMWJYRzFoZEdoaVpudDRmVjk3ZEMxVUt6RjlMQzR1TGl4Y2JXRjBhR0ptZTNoOVgzUmRYR2x1WEcxaGRHaGlZbnRTZlY1N1RseDBhVzFsYzN0VWZYMGdYRjA9IiwKICAgIkxhdGV4SW1nQmFzZTY0IiA6ICJpVkJPUncwS0dnb0FBQUFOU1VoRVVnQUFCQWdBQUFCZkJBTUFBQUNYYytoMUFBQUFNRkJNVkVYLy8vOEFBQUFBQUFBQUFBQUFBQUFBQUFBQUFBQUFBQUFBQUFBQUFBQUFBQUFBQUFBQUFBQUFBQUFBQUFBQUFBQXYzYUI3QUFBQUQzUlNUbE1BNzkzTnUzYUpJbVlRUkRLclZKazJ5dGVlQUFBQUNYQklXWE1BQUE3RUFBQU94QUdWS3c0YkFBQVZ1MGxFUVZSNEFlMWRmWWhrMlZWL005TmYxWjliUVFsamxGY3p1eG9DSzlYTTZCOGhTTldLZjBRd2RrdFVDRUtxQTJieG42UjdnditzRXF0aEJjRTFkRTlDWERyN1I3Y3JZalNFN3Qwb0lhSldSVVNDUW5yOCtpTkVyUmFXRFNIRTZ1cVpuV1QybzYvbm5QdjU3c2Q3cno2M2Uza1h1dDU5OTU1ejduM24vZDY1NTU1NzMrc29LdEtsMWNDL01rajNaZmRidlhjOWZ1c0cyNURuL3VQMC96bnBFMzdLb3ZSU2FLQ0JJR0Ryb3E4ZE9zc0NRWU5UbWI5bmwrSmlpMDRHTlBEQ2wrRm1QaVlyUDczRzJEZitRcDRGamxYR2Z1U1hYdjM0cjNjWmUvUHBwNS8rNUZPTVBRaVFGc1dYUXdNTEFJSWZxcTVlWSs5VitVQUdHTDVEVlN1TW5WRG1LK3hoZ0xZb3Zod2FtTDVmWlQzVjFSbDJwUEtCekRKN0Q2OXBNWGJBYzFXTm9nQlRVWHloTlREMXNNUFl0dXppWXJaaHY4SzJPSFdETWNIV2VGM3lGOGRMcVlHVjE2OHlWcEZkdjVyOVRCOUtralhsQ25SK0lQbUw0NlhVUU90MGpyRzNaTmYzczIvbjhhb2dadXcxa1RzOGxmekY4Vkpxb0xFYXhVeE44VHFQWlY0RXU4ZEp3RUY4UXhCM0twbGNCY0ZGMXNEYVJyVEQ1STJOdXUyc3ZpNUp3RXd6SmczQVRqMkxxNmkvMEJvQUQvOEtZNnVpajlWdDNkbVgyem9mUlo4VGM4Y3BPUVpNTVZZWEJKc25KdVU0OGwvNFMwemprSHpoWmRLVkg0eTFtd3ZnNGNNekxkejdrdlQ4c2MydU9WT1lqWVUvdVA5STlBZkNCT3NpMjkwV21iRWRZRG9LYVd0czhpK3U0Rm02OG14WGJaZ3JtTWFGZzFndUh5enBpRUVVM1ZIMkFVanVzUGZ4WmpwdGZveGFUTVVVMWc1RTJkZ08wQmlrQWdUalVmQVVCdnNhTXV5ei9LYlJ5a0tzVnBhaTJmaHNsMWY5NlpFZ0FTWkovR0daR2R1eEJSQW9RREF1OWE3Z1FBQ1d2VTROSk1NRUwybFRvQXlCN29jT0UraXlzZVZhVEdCd2JDMWNaTUd6Ykx6RFFlc1VybjVHenZhU1lRSnRDclFoMExyU1lRSmROclpjQVlLeHFSWUVRNWdnaWtweUhkQUtFeWhUNERFRVJwaUEraGVYYjk2K2ZmdG40Ty8yelRLNWpET3dPd0ZQYjkrK1ZSNFd5UVVJQmdUQml6RU5wUEtuL01SdnllSGNFQWhoQWtpYndzbXp3Z1RTRlBnTWdSRW1JSEhKeHRhaERPeUxTZ1VJU0VrRC9nd3hISFRWTFZDWmIremEzWUF3QWFSOXh0cDROTU1FZUM1TWdjY1FSRWFZQUNsaGhtR21BZ1NrbEJIOURBR0NyK0I5S1VQQ0kvNUJPdDlLOW11Qk8xekxqRnlQUkpnQUNjRVVBR3g4aGdDZFNielRLdDJBaG5nYjJLWUZndks3RmQxZ21XSTRHRXh2d0RXN1NmZjRDdnZwM1dqaFdicEZENUlvb0RBQk9RVTRPVXlFQ2FqVmw5ajdqUmlCMlpHV0RoT280aDFxb2dlNDRhbjBaMnVNUFh6dUdYaysrTEVBd2VDNld5UnJ2OFBEL1MrekgveVJzV0JJVWlsTUFEa1lPZ0FkaVRBQjFhTXA4Qm9DakMwNC9Wb2tFT2lKWllUTEVrY08yUUFGQlFnR1VKcGdtYU5ObzEwZTdpL1Z6cU0vbGx2Q0JNRVZFUzl1VW5reVRFQWtZQXA4SGtFVStjSUVwWmhRb0RlYlFjeFQ3ajRZL0NLUXN3REI0UHBiWWlmQWZLenU5RkgwMit6Y0ZOZDZ4TS9nR1laY01reEFOUXZ4bVFvV21veVJOMHpRSWhEb2h4LzJxN1FUWElPZUZDQVlWSE5STk05QklOYjlaOUF1YkNiOHVVYUZDNGRIRnNCaGhRbW82aVVtVncwNHBmaTF3d1M4V013S3IwdlNZNzFUUVJZTmRpeEFNSmpla0NzSmdsbmNXejZ0dG9JZ3dkb0ova0k2WnVCRFdtRUNxb0I5UitBdE9Na09Fd2lDR3BrQ3VRSUJ2TU1HQ0lUY0FnVE9IY2hka0FSQlZNTmJzcWFYaFdCMmYwOXBHY3lFSFNiQU9yRHc3eGMwNXNFT0U0aTZ1M3c4Mk9hbndDdHlvbnJnUXdHQ2dWVm5XWUtvaTNzSjkvV1FIYzJxZFJtNHFZK2NNQUZRTDdBemloWFlmWUNOS090Mkdad3ZjUkNJNTcvS3BFM3drUFpWVklDZ0wzVWxpQzFMc0lOKyt6SjZCaUxOeWIxaWNMUFpRemRNZ0lZQVpnY2VVd0FQK1pHVVloNWhyZ21KaXdWdnMyTFdEWkV2UUpDbXZQbmZ2RUZxWjZ6WGR1a3NFQnppZzdsZ3pPTVg5VlJoamJFWjk3bGRZQmdud0xDaGxScWVNQUdTd0h3QTB3bm1JVWl3aGNjUnBBSUVZU1dXZnAvcm5IN0ZSTkNrdGtEUW9nMWphbjlvRkYxUmU4MmpROFkrN003cHdSQmd4TkExQld0eU01TFpIT1RCb21EQ3ZrQldpN2ZJK2owdFFCRFUyT3d4VnpuL3ZlN1NXU0JvRWdqaVI0cXdxYlBYWUgzQmNlWFJFT0RhZ1dzSzR0RDdodzNxRElhT3dTaWNxSmFHekJRZ0NDbXcxQVdGLy9pcm4vbHZTbDl5YmJidEdPN1R4SURtQ0Z6bVRrWEpuZ2RaajZremtTRkQ0RE1GRUZmd0dCN2tBZzhUVXgxbm5lWThSRWdjOEZDQUlLUTRHSE1mL0VHb2tzcHRTOEJCb0IvLzR4UE5Ybk9qZTJBSXFONDFCUkFCT05Xc1prNkVqbCtMUmhja0FQRUZDRXdkRzNsWS83VlhobzFheXRvZzRNT0J2bjNtTkw3alR1cGIwb2QwdkFKdy9GZnR4c1E1T0JlWWpscjZsWllBWlIvRkJRajh5aXJWMlBtdXYwcVZXaUFneDdDa3JmNGNPMUNrT0lSdjZUUE1TVVBnOFFvZ1RMQ1JKRlpuZ0UxTTc2dUd2QVpGMlVlbUFJRmZXWGRaNzhCZm8wc3RFQnppakhDSnRTWEJvUm53V1RJK1U4QUpsQ0Z3dllKT3ltTmVKUkRBVDhoV3lPYjdPRW9RMU1xNGIvSG1qWmdtTWgzY3hYanJSbHpwUTlLRkliM1d3MTJadDJCRDVqYjBhWW5oMmMyeUN0eVkvUXp2TEtxeVh6UUp2WGtMQkExY1U1NlNMeDUrQWJhWm5QKzU1cXRhWVFKdENDeFRzUGU3L3dPMytJTmYzZE84WnE0cFFLQTNsNWkxZytVVkNJUnN2a0xkRVdlVndZUyt2Vnd3SFJOcEd6b2lRcTMrQmJjZ0NLYnloR1F0RUZEWStGQnNCaEdkME5QQ0hTdE0wRFFmWmYwNmt2RDg2QUs4d3hGNGhKUUMwNGVCVkYrQXdLdTJMczdDc3BJRmdpck1DMHF4MlBOeGpjSDM2c3BHWUhmcWVsSmMxNXpoemNZeThETWI5MjdpVm5Ld3lWN2JSU3VTaUlLTnBMaWh6aVFJbmhJYkdjcy9nZUtFRDJxQ2RhaFdKc284eFRkL3NsNzVIclNMTTNSTXBzNVZkMEtXd0xUVml0akpKRUV3ajNmOFU4WnRkK2dUQlMvWHpkTlBpYmVTemJKQVhpd2xyZ2VxQnltV0lBRGVIZFRWQ1JmeWU2QzFidzhpNzJMd2tNMDg1MzJaN1RMMmMwZitmb1ZBY0kxcE8rN254TklrQ0s2Qkh6Z1greGQrd2pMNnJ4R2g0emY2NXd4eUdDQ2dqU3RpNUlMSTFFYVE1eEpVYkNLZ3QzbEgxOEt6cVJBSU9wSTM5VktUSURqdVJYTlZOc3A3RTJpY3JzM3Y0eWlPRitpOWU5K1A0YXNxYWdNRXVQOUZ2a0RiemVNWUtTRVhMME03YzdudkJEUHJkcWlESVJERTNzSERscElBd2IreDgxOEY4N2xsRTQzK1hQaWM3UlRKcG51Sk45Vk1ubkhFQkFGSkp6c0kyNXZxS1cxY2dxb2FYamZka1FhalNKNjN6d0VRTElWQzkwa2hDZ1NsMy9uUE5kSnpienRKTVpZeldGbkFKRjFKWHh2U0VlS1V5ZCs2eTJDQ2dQQkQ4OCtPMzQ5eTJTOXNDYmxQNkpEREZIRTEyTXNBQ0JaMTJDL0lDaFVDQkZySEQrNmxrWStzcnN0YkpJZ0hoSDVkZDhyS25SMjRMQ1lJWUNFQkVxZ01nQ1Mrbk9FeVhKSVNjcC9RcUI4eStRRUlUODhESUZneFkzMGVObEZrZ2VEcys3dGgyaEhXQ004d0JkdjlOcFlBQVFWV0lMTFZaTDAwbVBuYitLanppZlpYNy9rcEoxTGFRVUMzWVo4ZmUzZTR2UUFJT21wellKZ1ZhZ1FJZW1YR252am1SNWtWQ0VobEhhWlN6QkhEN203ZndoTWd3TGVmWUZvQXcwTC9UaTY0RVU2cVpIZW5WRHZJSmhxRWd2cnpNQUtOSFlYWkF5RG9CdUkwbGlEbEUremdHQXB2SUUwbWNmY0RsSDB3cXZhU0lDQ24rcTNQRGlJZmxzbDZ2L0ROcDMvdGs5QzdmNEp2dEw4UzUzSXVYOHhuZVFlNFhKcnJmS3VhNnVNRlFGQ3o0dnlCMWhVSXJ1SDhvelc2bXhKb2p4ZkRUUDZuK09NMk10T1RCRUZVUS9FMTEvTXNwZllMSzF0eStSM1dUWWg0b1pZajFQQWYvcjNWbWEzbElLQzV6bjNQZWh3OHRUSUZRS0MrS0N2cC9FY0ZnbGxFMmt3K2I5SXZxby9TUTdCdDNCamtnMm9PMFJZSXdBaGdXcmM0cDJVazBTbzNUcnM5Ym5iQmJRR05ZTHBxUlZ3K3RrM0YrdWY1TC82dnB5MWRQMXl1VktWTGtWK0hWTUlhaHRrT2dlQ2hFMmI1a3VMWEdRV0NxSUhqUjlVUXJJbEduWU94K29jNHlHSGFIcEZ3Q3dSOER1cGNUWXM5eW1wUDdxT0VzZmlVMDA1YjlqRmVUY3JBc2VkSkYzQkpvaUhPbXFnbkI3MEEwbDBsMUE4QytNaVFtenkyVjRQZ0tocTl3elR2UXpVNWJBWU1YQnVuYjVqeXhMYnp0R2VCZ0M4ZFBXWnpkdVdOdFN2VStieUVKUVNjNjd4MHlkcEx3eXFLbWpLTDVTZC9BMjdKZXJKMGRHZWtLZlA3a1NSNjJkelMzd2NJaEhrenU2ZEJzSUNlOUxKOWdTYnR5UEtiRkREdUVnankrYS9aVGRzZ29LVVgvUXE4RUJETEd4c1V1Q2dEclN2cXRzNWIzMW53NldpY0lPQXJZaHRXbDYrWUFjVDhJT2kxTFRsd3FrRVFiZUw5a012SUx1WG9TZ0RaZ0RmY3JZYnBaRFNDYlJEZ1Z6VWNad29HaWF6bmRVVkdNVnRxVHFhKzJDMTZPbkVRd0VQdlJsZWJwdGZuQjBIa09zWmVaUnNndUlvSzZreGdQTGpEUFFFUk92YVlKMjlQTXdvZEVNQk5sQjlmVkt4Z0hvN1VpVC9UcVlqeWhqSzNjMWJNZnVJZ0FETUR5ZXI1RGoxSm9yTUJFT1I4cEEwUXpPUDR2T2k3UXIrNkJpNnRpWlc5SGJxMkVlMHhzMEV3RzZOMEsyQzQ2T3lTZEM1aVRab0svYUdWbWZNa2xVOUZZeDBPNEttQlpBVU1qODJaWEFBRWF4WjhrOWVoemd3UVJMaFJTRzByVWhRano0QnhxNUJRaXVnbzkydklkbXdRaURraWIwbkt2aUxnSjgvZFkwbTUzUHBESzh0aWI0S2tualFJeEJ6UjhwNWljSzVWQ29CZzAzRW5GWWVaTVVGd0Z4M2o4WThISFduWllLYUl5WmtBaS80dE9ITmNXWkMxbndBRjFOaERGSjU4Rkpvd05VMVBTekp3QVk4Mk9pNllwcXdSYTlJZ2dNblVKbDVMblhvamZtQXczZGJuQVJBMDdURkVjNWc1RXdSTE9Ja2UrL3dBZWkvdnhDRmVtb1NFMlN2TUM0aHdFdXRYbW15RHg3SUVZR1hXYWJqWk1HakF6YzZha2M1L1FORHJNRUUwdldyS2lLSkpnK0NZdmViT2RhQmtTM2NyQUlLcnByWFExSGJPQkVGMGpNK052YS9jNWhqMkhDWUZiU0VEb3NlWUtsNlJJbzdBU2F6ZnVzdGhnYUFMTVY5eXFpWGdpQ014anJveXpCSWRKakJMS2UvcjhCaDlBcmlNRXo3WDJUYTZrblJ2QWlDWXdjYzZPeVZBY0JkZk9Hakp0dzZ5bVFlaU1EOVZWYU9iZSs2WE04UitBdnhYTFczOGlCNmtBeUg5VDZndCtMSEdWbi9qenZkWURiSUpnNkNCamd4Z1VvV3hvL2tZenpCVlJMY0NJRmdJanJYRzVTVGlCQkc4SVhvZHYxdVZaVElUQXZvOUFUTW14MXBjNzZjRTBCczZKUzBCMzFGRWtRanBWRGQ0VzNsQjBBb05VNU1lRHNTT29pcDBYODUxYUhXWkxxY2k5QllBQWV5Mk5NYU1vSTRUbGlCYVE3ZG9MZCtqRWhTWlh0RTBIUnJhL0VFZlNFeG55bEdiQUFFTUpiaWppS2FKYWovTzN0N25HZnZhM2w0T1lVRFNVR0VDaDE0OWYwYk4rSVlEc2FPSXBvbHltMVJwYjYvQjN0amIyNVU5Q0lHZ21mUW1KYmwxVElLZ2ljYnpiaTVHUzA3dTArU25xbzRKenpKU20xdUloekFCQXJtanFJWGk2NG82T1k2cVltOUdod21jNmp3Z21IL2xuMjIrdi8vbEkxbTA4TXIzWkRZeWlqMU1ha2NSb0N3eDEwbTZOeUVRekNnblhMWG55U1JCTUkwQmlQa1I3dmR4V2dTdnZXSVVpdER4aGxFMFlOWUVBVXdzK0pCRGx1WmNTY3dPRXloUy8vZFllWFhpQ2dTSGJRazJHYTdIbVFsc3VGckthT2hhczlobHdrZFNUUE02aUlJVEpURkdwMGVsRUFpaVdQbEVpdGJOSkVIQXR4WTF4dWdhN2lSbU52SURSdHBMY0h1WXM4UUVnZDVSQkdvMWhwOUV1RDFkTHR6VVlLZHlnQUNuTm04bFd6aUVvZ05laExXdmkxcXIyR0tLSUZBa0tHa3FwZVk2TU5GZU4rUUhRZENTN0FheGswMSsyeGltQm1DeUZzUFg3L0QzV1FDNlZkZEJyQTNRQjNnOHUzM0tjY2tORUpScXFoRUtTa3A5UTVnZ2VHTnRnZkNBbnRwbDhqd0hDTEJkYTVBN2hxSTZGNEcxTW9wbEZWdE0wZWMwaHBGU3dnaS84Z0ozU3FVZ0NBQnZCNG9xbEJGZk9aY0FuS0VMck9WZ0RBbE1LeTk5ZXBPeE41OHo3emp0bmRLUmd6VHU5RG9OZ2hkK0JaNUMyVVlOTmJjbFdKUGphS3E4bERCQm5tQVJEWE95V2Q1UUZUcFM0Vm1zbGQ2M1ZhejZTcFNsdjQ0Wit4Wm5pa2hWY3VabXVUZEJFQUR3MVNBazVMZ0g4ZjhPWkxBMHFtSVE5N041Yklncks3M2tUaGt1bmFmZU9pZTlvLzRYU2c5eTcwbm56NmdWSU9EclJ0QU1rYy9RLzNTQjEzcnBINjNBQUZuUGtLS3FWNUxtVnBWalJ0NUxzOUR5Q1doYUw2NVNrSzFCcCtvOGo3WFNFbGpGcHBHbkNRR1FuaExYeDdqK3l1VWZ4ZFBFYmdLWUJ3WG45V0RTc2w0VW51WC8rYVRKUHNLN0IrTUI0QmNjcSsrSzg5RWRtbkE1TW0xd3NTMTVUc2ZjcHRyYkp3a0NLWktJUkVnU3l2Q0dtT1BvRWo2QnlYUUdWNjVTSzJsdW9SenNpNU42OXlTREJRSUs4NTdJU2pydUFQYzJMOEZhT1NwYXhZYnJKNk1vQWdTYnNuVmFhN0hjbXpBSUlnaVMvVXVpSTliSlg2RW00Qm5FNTZYM0JPbGdHUjhieEZ6Ym9oMzZ0QWxDWmRyZzBscnluSTVqQjRFNWpwS3prR2crK2VnM25EQUI2c3BKZGFrV0N3UVlySXpic3BLTzBLSjgrdkdOMmJxb05Jc3RwcVpvN3BSSU4yWGpCQUxMdlVrQlFhbkcySWQyUld1ZVExZktwZU1HVWNTaWJMaGI0bW1zeWNydnduK01pSjhRNGsxRnJSNHY0WVhEdGFnc0FYelo1OWFOc2hnT29FMzRacEg0TjR3UWhGZjlXdmo1bTNaNjB0U1VHeVo0VnRHek01bDkvRUFLdEVFd1hmdkovVlZaeVkvUDNsK1hCWE8xbjVYWnlDaTJtSnI0d2FXYjVmaVVhRGZwQzBidzRROENnYlZaTWdVRTBUVGMwdnVmK0twNWRhcHh5THdvYmpnZHpvNm9Tb1RZZTNXVDhCTGt0V01ZN094Vi9TZ0dhV1JGbkJKMXorRVRvSmlWVlNtc2oyTmVwcW95SlNROERRU0VBblduZSswK2VuUFpTSE9BWUQvbHhscVhDdzkyMkREbEJNRiszUkthNXpRbkUyd21YemZGcFlJZytueE5ZVUFIS0V6MmQwbytCd2c2S1RmV1VrTmFtQ0RQN0FERnRVNHNvWGxPY3pKQktKUWJiaUV6SFFSUjZiK3FDZ2JYODNUamt0TGtBSUUxanFaZEtFeml3c1k4cHlYb0pKN1Z0TmFNdXB4TXBudUQzQmtnQUlybnZ4eit3TFhSL3VYTzVnQ0JHRWMvbU9OQ3Iramd2a3VkRXdUZEE1YzFzeVFuazNCdnByYUZ3R3dRWkxiOFRpRElBUUkranM1a1I5Qm9vOE5CVUNzNVFSQUhCYVJVNUdSYTRlN041b1lRVllDQUZKRU5BbkQyY0J6ZGw1RlhvVC92WWNlWVRUb0UrVUN3WUM4RE9ISThCWG1aV3VUZTZIOUpWWUNBbEprTkFvZ1ZJV1YzZytqVGYxTC9FME0rRU5nYjFkTWJGTFY1bVhZb2pMaXNqRm9CQWxKZ05nZ2dHQXFVODNMbEp2V21CUDl0QzNMNVFBQ3JkWllmZVBjMHRRVi9aVjZtTHIxNWNsaVJVZ29Ra0NheVFUQk5pN3ROdGJBc0ZlZzV3Z3pzTFUreEtQS0JBT2FVN1NSSExvdVRaTWxwcG9DcGdaT1hXYjNZVzRDQU5Ka05BdmdIanZBZkd1SnRXL0gyZWVuNXY0TjQrb1BubnRtMWE4UzVBNEs5NS85bUU5Ykl2LzNNbnVhWUhXU1BSRzZtRnZiaEpia0lsV2VLcUh2MkRzNWxnd0QrQ2ZSUjFLREllNW9lN3Fxd0NudmtwN05CZ0J1RlJOSkR3alY5aC94U2ZLVzVtV2JBTVp3MkJxRENFcEE2YzRCZ2tiMzVWTy9BcDN5ejdBNmpWUzFjZGFxWTVUcHZsOC9EeXV2Tng0RWhObTVMdDY0WmN1ZnlNeDJ6ZjR4L1RNc3RRRUM2eUFHQzZHK3JUOXpUaWhzNFo0UEFKMmh1a05HZ0Q2YUZmemo3a05GdUFRSlNSaDRRR0ZvYkpwc0hCSWZoOWFkdzB3TXhrYmdDQktTR0N3YUNmOThLMyt0Z3pVQk1CUWkwUGk4WUNIVEhKcElyTEFHcHVjWCtFRDVmTUJHTjV4a09KdElSMFFoYzl4ZURHMDBuMlpHM3ZhMFdUZElHTWNKOWQ5MytqbUhmQWtiTEFQdG5JZVZaRVJsdHV4ZFFXb3RVTVJFUU9GODBmWHZWVVlCQTZYK0NJRkJ0WG96TUpRTEIvd1AyM1ZoYUdBaU5EZ0FBQUFCSlJVNUVya0pnZ2c9PSIKfQo=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10505</Words>
  <Application>WPS 演示</Application>
  <PresentationFormat>宽屏</PresentationFormat>
  <Paragraphs>295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40" baseType="lpstr">
      <vt:lpstr>Arial</vt:lpstr>
      <vt:lpstr>方正书宋_GBK</vt:lpstr>
      <vt:lpstr>Wingdings</vt:lpstr>
      <vt:lpstr>Times New Roman Bold</vt:lpstr>
      <vt:lpstr>Times New Roman Italic</vt:lpstr>
      <vt:lpstr>Times New Roman Regular</vt:lpstr>
      <vt:lpstr>Times New Roman</vt:lpstr>
      <vt:lpstr>Wingdings</vt:lpstr>
      <vt:lpstr>PingFang SC Regular</vt:lpstr>
      <vt:lpstr>Times New Roman Bold Italic</vt:lpstr>
      <vt:lpstr>Calibri</vt:lpstr>
      <vt:lpstr>Helvetica Neue</vt:lpstr>
      <vt:lpstr>微软雅黑</vt:lpstr>
      <vt:lpstr>汉仪旗黑</vt:lpstr>
      <vt:lpstr>宋体</vt:lpstr>
      <vt:lpstr>Arial Unicode MS</vt:lpstr>
      <vt:lpstr>汉仪书宋二KW</vt:lpstr>
      <vt:lpstr>Calibri Light</vt:lpstr>
      <vt:lpstr>Apple Color Emoji</vt:lpstr>
      <vt:lpstr>宋体-简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xiefeng</dc:creator>
  <cp:lastModifiedBy>xiefeng</cp:lastModifiedBy>
  <cp:revision>947</cp:revision>
  <dcterms:created xsi:type="dcterms:W3CDTF">2022-09-23T04:13:08Z</dcterms:created>
  <dcterms:modified xsi:type="dcterms:W3CDTF">2022-09-23T04:13:08Z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  <property fmtid="{D5CDD505-2E9C-101B-9397-08002B2CF9AE}" pid="3" name="ICV">
    <vt:lpwstr>75B8FACA01984807BDF0304EE5CC8F0D</vt:lpwstr>
  </property>
</Properties>
</file>